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Roboto"/>
      <p:regular r:id="rId43"/>
      <p:bold r:id="rId44"/>
      <p:italic r:id="rId45"/>
      <p:boldItalic r:id="rId46"/>
    </p:embeddedFont>
    <p:embeddedFont>
      <p:font typeface="Cousine"/>
      <p:regular r:id="rId47"/>
      <p:bold r:id="rId48"/>
      <p:italic r:id="rId49"/>
      <p:boldItalic r:id="rId50"/>
    </p:embeddedFont>
    <p:embeddedFont>
      <p:font typeface="Montserrat"/>
      <p:regular r:id="rId51"/>
      <p:bold r:id="rId52"/>
      <p:italic r:id="rId53"/>
      <p:boldItalic r:id="rId54"/>
    </p:embeddedFont>
    <p:embeddedFont>
      <p:font typeface="Lato"/>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7351D5F-56D8-4374-9E27-35A8E6F46B38}">
  <a:tblStyle styleId="{B7351D5F-56D8-4374-9E27-35A8E6F46B38}"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ousine-bold.fntdata"/><Relationship Id="rId47" Type="http://schemas.openxmlformats.org/officeDocument/2006/relationships/font" Target="fonts/Cousine-regular.fntdata"/><Relationship Id="rId49" Type="http://schemas.openxmlformats.org/officeDocument/2006/relationships/font" Target="fonts/Cousine-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regular.fntdata"/><Relationship Id="rId50" Type="http://schemas.openxmlformats.org/officeDocument/2006/relationships/font" Target="fonts/Cousine-boldItalic.fntdata"/><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6.xml"/><Relationship Id="rId55" Type="http://schemas.openxmlformats.org/officeDocument/2006/relationships/font" Target="fonts/Lato-regular.fntdata"/><Relationship Id="rId10" Type="http://schemas.openxmlformats.org/officeDocument/2006/relationships/slide" Target="slides/slide5.xml"/><Relationship Id="rId54" Type="http://schemas.openxmlformats.org/officeDocument/2006/relationships/font" Target="fonts/Montserrat-boldItalic.fntdata"/><Relationship Id="rId13" Type="http://schemas.openxmlformats.org/officeDocument/2006/relationships/slide" Target="slides/slide8.xml"/><Relationship Id="rId57" Type="http://schemas.openxmlformats.org/officeDocument/2006/relationships/font" Target="fonts/Lato-italic.fntdata"/><Relationship Id="rId12" Type="http://schemas.openxmlformats.org/officeDocument/2006/relationships/slide" Target="slides/slide7.xml"/><Relationship Id="rId56" Type="http://schemas.openxmlformats.org/officeDocument/2006/relationships/font" Target="fonts/Lato-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La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3e4b1ec706_0_1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3e4b1ec706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87f72ed6d8_0_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87f72ed6d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3ec60653f8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3ec60653f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0a6525e20c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0a6525e20c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586ae2f1b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586ae2f1b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bcf8a1b89b_0_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bcf8a1b89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586ae2f1b4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586ae2f1b4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8a216bc5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8a216bc5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0a6525e20c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0a6525e20c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586ae2f1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586ae2f1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8a216bc5b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8a216bc5b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5ed75ccf_0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5ed75ccf_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0a6525e20c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0a6525e20c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87f72ed6d8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87f72ed6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87f72ed6d8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87f72ed6d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0a6525e20c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0a6525e20c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d48e796514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d48e7965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d48e796514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d48e79651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d48e796514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d48e79651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87f72ed6d8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87f72ed6d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1e9d12d2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1e9d12d2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87f72ed6d8_0_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87f72ed6d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0a6525e20c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0a6525e20c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87f72ed6d8_0_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87f72ed6d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87f72ed6d8_0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87f72ed6d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87f72ed6d8_0_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87f72ed6d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87f72ed6d8_0_9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87f72ed6d8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87f72ed6d8_0_10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87f72ed6d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1e9d12d2b8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1e9d12d2b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3ec60653f8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3ec60653f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bcf8a1b89b_0_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bcf8a1b89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0a6525e2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0a6525e2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e4b1ec706_0_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e4b1ec70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7e8fd76c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7e8fd76c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0a6525e20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0a6525e20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914400" y="2980864"/>
            <a:ext cx="7212600" cy="11598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b="1" sz="4800"/>
            </a:lvl1pPr>
            <a:lvl2pPr lvl="1">
              <a:spcBef>
                <a:spcPts val="0"/>
              </a:spcBef>
              <a:spcAft>
                <a:spcPts val="0"/>
              </a:spcAft>
              <a:buSzPts val="4800"/>
              <a:buNone/>
              <a:defRPr b="1" sz="4800"/>
            </a:lvl2pPr>
            <a:lvl3pPr lvl="2">
              <a:spcBef>
                <a:spcPts val="0"/>
              </a:spcBef>
              <a:spcAft>
                <a:spcPts val="0"/>
              </a:spcAft>
              <a:buSzPts val="4800"/>
              <a:buNone/>
              <a:defRPr b="1" sz="4800"/>
            </a:lvl3pPr>
            <a:lvl4pPr lvl="3">
              <a:spcBef>
                <a:spcPts val="0"/>
              </a:spcBef>
              <a:spcAft>
                <a:spcPts val="0"/>
              </a:spcAft>
              <a:buSzPts val="4800"/>
              <a:buNone/>
              <a:defRPr b="1" sz="4800"/>
            </a:lvl4pPr>
            <a:lvl5pPr lvl="4">
              <a:spcBef>
                <a:spcPts val="0"/>
              </a:spcBef>
              <a:spcAft>
                <a:spcPts val="0"/>
              </a:spcAft>
              <a:buSzPts val="4800"/>
              <a:buNone/>
              <a:defRPr b="1" sz="4800"/>
            </a:lvl5pPr>
            <a:lvl6pPr lvl="5">
              <a:spcBef>
                <a:spcPts val="0"/>
              </a:spcBef>
              <a:spcAft>
                <a:spcPts val="0"/>
              </a:spcAft>
              <a:buSzPts val="4800"/>
              <a:buNone/>
              <a:defRPr b="1" sz="4800"/>
            </a:lvl6pPr>
            <a:lvl7pPr lvl="6">
              <a:spcBef>
                <a:spcPts val="0"/>
              </a:spcBef>
              <a:spcAft>
                <a:spcPts val="0"/>
              </a:spcAft>
              <a:buSzPts val="4800"/>
              <a:buNone/>
              <a:defRPr b="1" sz="4800"/>
            </a:lvl7pPr>
            <a:lvl8pPr lvl="7">
              <a:spcBef>
                <a:spcPts val="0"/>
              </a:spcBef>
              <a:spcAft>
                <a:spcPts val="0"/>
              </a:spcAft>
              <a:buSzPts val="4800"/>
              <a:buNone/>
              <a:defRPr b="1" sz="4800"/>
            </a:lvl8pPr>
            <a:lvl9pPr lvl="8">
              <a:spcBef>
                <a:spcPts val="0"/>
              </a:spcBef>
              <a:spcAft>
                <a:spcPts val="0"/>
              </a:spcAft>
              <a:buSzPts val="4800"/>
              <a:buNone/>
              <a:defRPr b="1" sz="4800"/>
            </a:lvl9pPr>
          </a:lstStyle>
          <a:p/>
        </p:txBody>
      </p:sp>
      <p:sp>
        <p:nvSpPr>
          <p:cNvPr id="13" name="Google Shape;13;p2"/>
          <p:cNvSpPr/>
          <p:nvPr/>
        </p:nvSpPr>
        <p:spPr>
          <a:xfrm rot="5400000">
            <a:off x="4527177" y="744699"/>
            <a:ext cx="92588" cy="7106862"/>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14" name="Google Shape;14;p2"/>
          <p:cNvSpPr/>
          <p:nvPr/>
        </p:nvSpPr>
        <p:spPr>
          <a:xfrm rot="10800000">
            <a:off x="660998" y="3645100"/>
            <a:ext cx="1080000" cy="9951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 name="Google Shape;15;p2"/>
          <p:cNvCxnSpPr/>
          <p:nvPr/>
        </p:nvCxnSpPr>
        <p:spPr>
          <a:xfrm>
            <a:off x="8296743" y="2299856"/>
            <a:ext cx="0" cy="2075100"/>
          </a:xfrm>
          <a:prstGeom prst="straightConnector1">
            <a:avLst/>
          </a:prstGeom>
          <a:noFill/>
          <a:ln cap="flat" cmpd="sng" w="9525">
            <a:solidFill>
              <a:srgbClr val="FFFFFF"/>
            </a:solidFill>
            <a:prstDash val="solid"/>
            <a:round/>
            <a:headEnd len="sm" w="sm" type="triangle"/>
            <a:tailEnd len="sm" w="sm" type="triangle"/>
          </a:ln>
        </p:spPr>
      </p:cxnSp>
      <p:sp>
        <p:nvSpPr>
          <p:cNvPr id="16" name="Google Shape;16;p2"/>
          <p:cNvSpPr/>
          <p:nvPr/>
        </p:nvSpPr>
        <p:spPr>
          <a:xfrm rot="-5400000">
            <a:off x="4525702" y="-1293868"/>
            <a:ext cx="92588" cy="7106862"/>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dashDot"/>
            <a:miter lim="8000"/>
            <a:headEnd len="med" w="med" type="none"/>
            <a:tailEnd len="med" w="med" type="none"/>
          </a:ln>
        </p:spPr>
      </p:sp>
      <p:sp>
        <p:nvSpPr>
          <p:cNvPr id="17" name="Google Shape;17;p2"/>
          <p:cNvSpPr/>
          <p:nvPr/>
        </p:nvSpPr>
        <p:spPr>
          <a:xfrm>
            <a:off x="7216304" y="1888685"/>
            <a:ext cx="1395000" cy="12855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61" name="Shape 61"/>
        <p:cNvGrpSpPr/>
        <p:nvPr/>
      </p:nvGrpSpPr>
      <p:grpSpPr>
        <a:xfrm>
          <a:off x="0" y="0"/>
          <a:ext cx="0" cy="0"/>
          <a:chOff x="0" y="0"/>
          <a:chExt cx="0" cy="0"/>
        </a:xfrm>
      </p:grpSpPr>
      <p:sp>
        <p:nvSpPr>
          <p:cNvPr id="62" name="Google Shape;62;p11"/>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1"/>
          <p:cNvSpPr txBox="1"/>
          <p:nvPr>
            <p:ph type="ctrTitle"/>
          </p:nvPr>
        </p:nvSpPr>
        <p:spPr>
          <a:xfrm>
            <a:off x="390525" y="1819275"/>
            <a:ext cx="8222100" cy="933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5" name="Google Shape;65;p11"/>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600"/>
              </a:spcBef>
              <a:spcAft>
                <a:spcPts val="0"/>
              </a:spcAft>
              <a:buClr>
                <a:schemeClr val="lt1"/>
              </a:buClr>
              <a:buSzPts val="24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66" name="Google Shape;66;p11"/>
          <p:cNvSpPr txBox="1"/>
          <p:nvPr>
            <p:ph idx="12" type="sldNum"/>
          </p:nvPr>
        </p:nvSpPr>
        <p:spPr>
          <a:xfrm>
            <a:off x="8523541" y="4695623"/>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8" name="Shape 18"/>
        <p:cNvGrpSpPr/>
        <p:nvPr/>
      </p:nvGrpSpPr>
      <p:grpSpPr>
        <a:xfrm>
          <a:off x="0" y="0"/>
          <a:ext cx="0" cy="0"/>
          <a:chOff x="0" y="0"/>
          <a:chExt cx="0" cy="0"/>
        </a:xfrm>
      </p:grpSpPr>
      <p:sp>
        <p:nvSpPr>
          <p:cNvPr id="19" name="Google Shape;19;p3"/>
          <p:cNvSpPr/>
          <p:nvPr/>
        </p:nvSpPr>
        <p:spPr>
          <a:xfrm rot="5400000">
            <a:off x="4527177" y="-550510"/>
            <a:ext cx="92588" cy="7106862"/>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20" name="Google Shape;20;p3"/>
          <p:cNvSpPr/>
          <p:nvPr/>
        </p:nvSpPr>
        <p:spPr>
          <a:xfrm rot="-5400000">
            <a:off x="695075" y="986571"/>
            <a:ext cx="995100" cy="10662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 name="Google Shape;21;p3"/>
          <p:cNvCxnSpPr/>
          <p:nvPr/>
        </p:nvCxnSpPr>
        <p:spPr>
          <a:xfrm>
            <a:off x="8365300" y="1345300"/>
            <a:ext cx="0" cy="1696800"/>
          </a:xfrm>
          <a:prstGeom prst="straightConnector1">
            <a:avLst/>
          </a:prstGeom>
          <a:noFill/>
          <a:ln cap="flat" cmpd="sng" w="9525">
            <a:solidFill>
              <a:srgbClr val="FFFFFF"/>
            </a:solidFill>
            <a:prstDash val="solid"/>
            <a:round/>
            <a:headEnd len="sm" w="sm" type="triangle"/>
            <a:tailEnd len="sm" w="sm" type="triangle"/>
          </a:ln>
        </p:spPr>
      </p:cxnSp>
      <p:sp>
        <p:nvSpPr>
          <p:cNvPr id="22" name="Google Shape;22;p3"/>
          <p:cNvSpPr/>
          <p:nvPr/>
        </p:nvSpPr>
        <p:spPr>
          <a:xfrm rot="-5400000">
            <a:off x="4525702" y="-2134011"/>
            <a:ext cx="92588" cy="7106862"/>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dashDot"/>
            <a:miter lim="8000"/>
            <a:headEnd len="med" w="med" type="none"/>
            <a:tailEnd len="med" w="med" type="none"/>
          </a:ln>
        </p:spPr>
      </p:sp>
      <p:sp>
        <p:nvSpPr>
          <p:cNvPr id="23" name="Google Shape;23;p3"/>
          <p:cNvSpPr/>
          <p:nvPr/>
        </p:nvSpPr>
        <p:spPr>
          <a:xfrm rot="5400000">
            <a:off x="7048175" y="2866905"/>
            <a:ext cx="1285500" cy="13773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ph type="ctrTitle"/>
          </p:nvPr>
        </p:nvSpPr>
        <p:spPr>
          <a:xfrm>
            <a:off x="921200" y="1509206"/>
            <a:ext cx="7205700" cy="1159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b="1" sz="3600"/>
            </a:lvl1pPr>
            <a:lvl2pPr lvl="1" rtl="0">
              <a:spcBef>
                <a:spcPts val="0"/>
              </a:spcBef>
              <a:spcAft>
                <a:spcPts val="0"/>
              </a:spcAft>
              <a:buSzPts val="3600"/>
              <a:buNone/>
              <a:defRPr b="1" sz="3600"/>
            </a:lvl2pPr>
            <a:lvl3pPr lvl="2" rtl="0">
              <a:spcBef>
                <a:spcPts val="0"/>
              </a:spcBef>
              <a:spcAft>
                <a:spcPts val="0"/>
              </a:spcAft>
              <a:buSzPts val="3600"/>
              <a:buNone/>
              <a:defRPr b="1" sz="3600"/>
            </a:lvl3pPr>
            <a:lvl4pPr lvl="3" rtl="0">
              <a:spcBef>
                <a:spcPts val="0"/>
              </a:spcBef>
              <a:spcAft>
                <a:spcPts val="0"/>
              </a:spcAft>
              <a:buSzPts val="3600"/>
              <a:buNone/>
              <a:defRPr b="1" sz="3600"/>
            </a:lvl4pPr>
            <a:lvl5pPr lvl="4" rtl="0">
              <a:spcBef>
                <a:spcPts val="0"/>
              </a:spcBef>
              <a:spcAft>
                <a:spcPts val="0"/>
              </a:spcAft>
              <a:buSzPts val="3600"/>
              <a:buNone/>
              <a:defRPr b="1" sz="3600"/>
            </a:lvl5pPr>
            <a:lvl6pPr lvl="5" rtl="0">
              <a:spcBef>
                <a:spcPts val="0"/>
              </a:spcBef>
              <a:spcAft>
                <a:spcPts val="0"/>
              </a:spcAft>
              <a:buSzPts val="3600"/>
              <a:buNone/>
              <a:defRPr b="1" sz="3600"/>
            </a:lvl6pPr>
            <a:lvl7pPr lvl="6" rtl="0">
              <a:spcBef>
                <a:spcPts val="0"/>
              </a:spcBef>
              <a:spcAft>
                <a:spcPts val="0"/>
              </a:spcAft>
              <a:buSzPts val="3600"/>
              <a:buNone/>
              <a:defRPr b="1" sz="3600"/>
            </a:lvl7pPr>
            <a:lvl8pPr lvl="7" rtl="0">
              <a:spcBef>
                <a:spcPts val="0"/>
              </a:spcBef>
              <a:spcAft>
                <a:spcPts val="0"/>
              </a:spcAft>
              <a:buSzPts val="3600"/>
              <a:buNone/>
              <a:defRPr b="1" sz="3600"/>
            </a:lvl8pPr>
            <a:lvl9pPr lvl="8" rtl="0">
              <a:spcBef>
                <a:spcPts val="0"/>
              </a:spcBef>
              <a:spcAft>
                <a:spcPts val="0"/>
              </a:spcAft>
              <a:buSzPts val="3600"/>
              <a:buNone/>
              <a:defRPr b="1" sz="3600"/>
            </a:lvl9pPr>
          </a:lstStyle>
          <a:p/>
        </p:txBody>
      </p:sp>
      <p:sp>
        <p:nvSpPr>
          <p:cNvPr id="25" name="Google Shape;25;p3"/>
          <p:cNvSpPr txBox="1"/>
          <p:nvPr>
            <p:ph idx="1" type="subTitle"/>
          </p:nvPr>
        </p:nvSpPr>
        <p:spPr>
          <a:xfrm>
            <a:off x="4698564" y="3108819"/>
            <a:ext cx="3542400" cy="7848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FFFFFF"/>
              </a:buClr>
              <a:buSzPts val="1800"/>
              <a:buNone/>
              <a:defRPr sz="1800">
                <a:solidFill>
                  <a:srgbClr val="FFFFFF"/>
                </a:solidFill>
              </a:defRPr>
            </a:lvl1pPr>
            <a:lvl2pPr lvl="1" rtl="0" algn="r">
              <a:spcBef>
                <a:spcPts val="0"/>
              </a:spcBef>
              <a:spcAft>
                <a:spcPts val="0"/>
              </a:spcAft>
              <a:buClr>
                <a:srgbClr val="FFFFFF"/>
              </a:buClr>
              <a:buSzPts val="1800"/>
              <a:buNone/>
              <a:defRPr sz="1800">
                <a:solidFill>
                  <a:srgbClr val="FFFFFF"/>
                </a:solidFill>
              </a:defRPr>
            </a:lvl2pPr>
            <a:lvl3pPr lvl="2" rtl="0" algn="r">
              <a:spcBef>
                <a:spcPts val="0"/>
              </a:spcBef>
              <a:spcAft>
                <a:spcPts val="0"/>
              </a:spcAft>
              <a:buClr>
                <a:srgbClr val="FFFFFF"/>
              </a:buClr>
              <a:buSzPts val="1800"/>
              <a:buNone/>
              <a:defRPr sz="1800">
                <a:solidFill>
                  <a:srgbClr val="FFFFFF"/>
                </a:solidFill>
              </a:defRPr>
            </a:lvl3pPr>
            <a:lvl4pPr lvl="3" rtl="0" algn="r">
              <a:spcBef>
                <a:spcPts val="0"/>
              </a:spcBef>
              <a:spcAft>
                <a:spcPts val="0"/>
              </a:spcAft>
              <a:buClr>
                <a:srgbClr val="FFFFFF"/>
              </a:buClr>
              <a:buSzPts val="2400"/>
              <a:buNone/>
              <a:defRPr>
                <a:solidFill>
                  <a:srgbClr val="FFFFFF"/>
                </a:solidFill>
              </a:defRPr>
            </a:lvl4pPr>
            <a:lvl5pPr lvl="4" rtl="0" algn="r">
              <a:spcBef>
                <a:spcPts val="0"/>
              </a:spcBef>
              <a:spcAft>
                <a:spcPts val="0"/>
              </a:spcAft>
              <a:buClr>
                <a:srgbClr val="FFFFFF"/>
              </a:buClr>
              <a:buSzPts val="2400"/>
              <a:buNone/>
              <a:defRPr>
                <a:solidFill>
                  <a:srgbClr val="FFFFFF"/>
                </a:solidFill>
              </a:defRPr>
            </a:lvl5pPr>
            <a:lvl6pPr lvl="5" rtl="0" algn="r">
              <a:spcBef>
                <a:spcPts val="0"/>
              </a:spcBef>
              <a:spcAft>
                <a:spcPts val="0"/>
              </a:spcAft>
              <a:buClr>
                <a:srgbClr val="FFFFFF"/>
              </a:buClr>
              <a:buSzPts val="2400"/>
              <a:buNone/>
              <a:defRPr>
                <a:solidFill>
                  <a:srgbClr val="FFFFFF"/>
                </a:solidFill>
              </a:defRPr>
            </a:lvl6pPr>
            <a:lvl7pPr lvl="6" rtl="0" algn="r">
              <a:spcBef>
                <a:spcPts val="0"/>
              </a:spcBef>
              <a:spcAft>
                <a:spcPts val="0"/>
              </a:spcAft>
              <a:buClr>
                <a:srgbClr val="FFFFFF"/>
              </a:buClr>
              <a:buSzPts val="2400"/>
              <a:buNone/>
              <a:defRPr>
                <a:solidFill>
                  <a:srgbClr val="FFFFFF"/>
                </a:solidFill>
              </a:defRPr>
            </a:lvl7pPr>
            <a:lvl8pPr lvl="7" rtl="0" algn="r">
              <a:spcBef>
                <a:spcPts val="0"/>
              </a:spcBef>
              <a:spcAft>
                <a:spcPts val="0"/>
              </a:spcAft>
              <a:buClr>
                <a:srgbClr val="FFFFFF"/>
              </a:buClr>
              <a:buSzPts val="2400"/>
              <a:buNone/>
              <a:defRPr>
                <a:solidFill>
                  <a:srgbClr val="FFFFFF"/>
                </a:solidFill>
              </a:defRPr>
            </a:lvl8pPr>
            <a:lvl9pPr lvl="8" rtl="0" algn="r">
              <a:spcBef>
                <a:spcPts val="0"/>
              </a:spcBef>
              <a:spcAft>
                <a:spcPts val="0"/>
              </a:spcAft>
              <a:buClr>
                <a:srgbClr val="FFFFFF"/>
              </a:buClr>
              <a:buSzPts val="2400"/>
              <a:buNone/>
              <a:defRPr>
                <a:solidFill>
                  <a:srgbClr val="FFFFFF"/>
                </a:solidFill>
              </a:defRPr>
            </a:lvl9pPr>
          </a:lstStyle>
          <a:p/>
        </p:txBody>
      </p:sp>
      <p:sp>
        <p:nvSpPr>
          <p:cNvPr id="26" name="Google Shape;26;p3"/>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7" name="Shape 27"/>
        <p:cNvGrpSpPr/>
        <p:nvPr/>
      </p:nvGrpSpPr>
      <p:grpSpPr>
        <a:xfrm>
          <a:off x="0" y="0"/>
          <a:ext cx="0" cy="0"/>
          <a:chOff x="0" y="0"/>
          <a:chExt cx="0" cy="0"/>
        </a:xfrm>
      </p:grpSpPr>
      <p:sp>
        <p:nvSpPr>
          <p:cNvPr id="28" name="Google Shape;28;p4"/>
          <p:cNvSpPr txBox="1"/>
          <p:nvPr>
            <p:ph idx="1" type="body"/>
          </p:nvPr>
        </p:nvSpPr>
        <p:spPr>
          <a:xfrm>
            <a:off x="1413600" y="2466600"/>
            <a:ext cx="6316800" cy="819900"/>
          </a:xfrm>
          <a:prstGeom prst="rect">
            <a:avLst/>
          </a:prstGeom>
        </p:spPr>
        <p:txBody>
          <a:bodyPr anchorCtr="0" anchor="t" bIns="91425" lIns="91425" spcFirstLastPara="1" rIns="91425" wrap="square" tIns="91425">
            <a:noAutofit/>
          </a:bodyPr>
          <a:lstStyle>
            <a:lvl1pPr indent="-381000" lvl="0" marL="457200" rtl="0" algn="ctr">
              <a:spcBef>
                <a:spcPts val="600"/>
              </a:spcBef>
              <a:spcAft>
                <a:spcPts val="0"/>
              </a:spcAft>
              <a:buSzPts val="2400"/>
              <a:buChar char="▪"/>
              <a:defRPr b="1" sz="2400"/>
            </a:lvl1pPr>
            <a:lvl2pPr indent="-381000" lvl="1" marL="914400" rtl="0" algn="ctr">
              <a:spcBef>
                <a:spcPts val="0"/>
              </a:spcBef>
              <a:spcAft>
                <a:spcPts val="0"/>
              </a:spcAft>
              <a:buSzPts val="2400"/>
              <a:buChar char="▫"/>
              <a:defRPr b="1"/>
            </a:lvl2pPr>
            <a:lvl3pPr indent="-381000" lvl="2" marL="1371600" rtl="0" algn="ctr">
              <a:spcBef>
                <a:spcPts val="0"/>
              </a:spcBef>
              <a:spcAft>
                <a:spcPts val="0"/>
              </a:spcAft>
              <a:buSzPts val="2400"/>
              <a:buChar char="■"/>
              <a:defRPr b="1"/>
            </a:lvl3pPr>
            <a:lvl4pPr indent="-381000" lvl="3" marL="1828800" rtl="0" algn="ctr">
              <a:spcBef>
                <a:spcPts val="0"/>
              </a:spcBef>
              <a:spcAft>
                <a:spcPts val="0"/>
              </a:spcAft>
              <a:buSzPts val="2400"/>
              <a:buChar char="●"/>
              <a:defRPr b="1" sz="2400"/>
            </a:lvl4pPr>
            <a:lvl5pPr indent="-381000" lvl="4" marL="2286000" rtl="0" algn="ctr">
              <a:spcBef>
                <a:spcPts val="0"/>
              </a:spcBef>
              <a:spcAft>
                <a:spcPts val="0"/>
              </a:spcAft>
              <a:buSzPts val="2400"/>
              <a:buChar char="○"/>
              <a:defRPr b="1" sz="2400"/>
            </a:lvl5pPr>
            <a:lvl6pPr indent="-381000" lvl="5" marL="2743200" rtl="0" algn="ctr">
              <a:spcBef>
                <a:spcPts val="0"/>
              </a:spcBef>
              <a:spcAft>
                <a:spcPts val="0"/>
              </a:spcAft>
              <a:buSzPts val="2400"/>
              <a:buChar char="■"/>
              <a:defRPr b="1" sz="2400"/>
            </a:lvl6pPr>
            <a:lvl7pPr indent="-381000" lvl="6" marL="3200400" rtl="0" algn="ctr">
              <a:spcBef>
                <a:spcPts val="0"/>
              </a:spcBef>
              <a:spcAft>
                <a:spcPts val="0"/>
              </a:spcAft>
              <a:buSzPts val="2400"/>
              <a:buChar char="●"/>
              <a:defRPr b="1" sz="2400"/>
            </a:lvl7pPr>
            <a:lvl8pPr indent="-381000" lvl="7" marL="3657600" rtl="0" algn="ctr">
              <a:spcBef>
                <a:spcPts val="0"/>
              </a:spcBef>
              <a:spcAft>
                <a:spcPts val="0"/>
              </a:spcAft>
              <a:buSzPts val="2400"/>
              <a:buChar char="○"/>
              <a:defRPr b="1" sz="2400"/>
            </a:lvl8pPr>
            <a:lvl9pPr indent="-381000" lvl="8" marL="4114800" algn="ctr">
              <a:spcBef>
                <a:spcPts val="0"/>
              </a:spcBef>
              <a:spcAft>
                <a:spcPts val="0"/>
              </a:spcAft>
              <a:buSzPts val="2400"/>
              <a:buChar char="■"/>
              <a:defRPr b="1" sz="2400"/>
            </a:lvl9pPr>
          </a:lstStyle>
          <a:p/>
        </p:txBody>
      </p:sp>
      <p:grpSp>
        <p:nvGrpSpPr>
          <p:cNvPr id="29" name="Google Shape;29;p4"/>
          <p:cNvGrpSpPr/>
          <p:nvPr/>
        </p:nvGrpSpPr>
        <p:grpSpPr>
          <a:xfrm>
            <a:off x="3954441" y="1078293"/>
            <a:ext cx="1212106" cy="1158543"/>
            <a:chOff x="3754950" y="1132925"/>
            <a:chExt cx="1580939" cy="1544725"/>
          </a:xfrm>
        </p:grpSpPr>
        <p:sp>
          <p:nvSpPr>
            <p:cNvPr id="30" name="Google Shape;30;p4"/>
            <p:cNvSpPr/>
            <p:nvPr/>
          </p:nvSpPr>
          <p:spPr>
            <a:xfrm>
              <a:off x="3907350" y="1285321"/>
              <a:ext cx="1329300" cy="1329300"/>
            </a:xfrm>
            <a:prstGeom prst="ellipse">
              <a:avLst/>
            </a:prstGeom>
            <a:noFill/>
            <a:ln cap="flat" cmpd="sng" w="9525">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rot="-5400000">
              <a:off x="3754950" y="1132925"/>
              <a:ext cx="1480500" cy="14805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 name="Google Shape;32;p4"/>
            <p:cNvCxnSpPr>
              <a:endCxn id="30" idx="1"/>
            </p:cNvCxnSpPr>
            <p:nvPr/>
          </p:nvCxnSpPr>
          <p:spPr>
            <a:xfrm>
              <a:off x="3890221" y="1267893"/>
              <a:ext cx="211800" cy="212100"/>
            </a:xfrm>
            <a:prstGeom prst="straightConnector1">
              <a:avLst/>
            </a:prstGeom>
            <a:noFill/>
            <a:ln cap="flat" cmpd="sng" w="9525">
              <a:solidFill>
                <a:srgbClr val="FFFFFF"/>
              </a:solidFill>
              <a:prstDash val="dash"/>
              <a:round/>
              <a:headEnd len="med" w="med" type="none"/>
              <a:tailEnd len="med" w="med" type="none"/>
            </a:ln>
          </p:spPr>
        </p:cxnSp>
        <p:cxnSp>
          <p:nvCxnSpPr>
            <p:cNvPr id="33" name="Google Shape;33;p4"/>
            <p:cNvCxnSpPr/>
            <p:nvPr/>
          </p:nvCxnSpPr>
          <p:spPr>
            <a:xfrm>
              <a:off x="5335889" y="1276425"/>
              <a:ext cx="0" cy="1393500"/>
            </a:xfrm>
            <a:prstGeom prst="straightConnector1">
              <a:avLst/>
            </a:prstGeom>
            <a:noFill/>
            <a:ln cap="flat" cmpd="sng" w="9525">
              <a:solidFill>
                <a:srgbClr val="FFFFFF"/>
              </a:solidFill>
              <a:prstDash val="solid"/>
              <a:round/>
              <a:headEnd len="sm" w="sm" type="triangle"/>
              <a:tailEnd len="sm" w="sm" type="triangle"/>
            </a:ln>
          </p:spPr>
        </p:cxnSp>
        <p:sp>
          <p:nvSpPr>
            <p:cNvPr id="34" name="Google Shape;34;p4"/>
            <p:cNvSpPr/>
            <p:nvPr/>
          </p:nvSpPr>
          <p:spPr>
            <a:xfrm>
              <a:off x="4222975" y="1683233"/>
              <a:ext cx="698050" cy="549925"/>
            </a:xfrm>
            <a:prstGeom prst="rect">
              <a:avLst/>
            </a:prstGeom>
          </p:spPr>
          <p:txBody>
            <a:bodyPr>
              <a:prstTxWarp prst="textPlain"/>
            </a:bodyPr>
            <a:lstStyle/>
            <a:p>
              <a:pPr lvl="0" algn="ctr"/>
              <a:r>
                <a:rPr b="1" i="0">
                  <a:ln cap="flat" cmpd="sng" w="19050">
                    <a:solidFill>
                      <a:srgbClr val="FFFFFF"/>
                    </a:solidFill>
                    <a:prstDash val="solid"/>
                    <a:round/>
                    <a:headEnd len="sm" w="sm" type="none"/>
                    <a:tailEnd len="sm" w="sm" type="none"/>
                  </a:ln>
                  <a:noFill/>
                  <a:latin typeface="Arial"/>
                </a:rPr>
                <a:t>“</a:t>
              </a:r>
            </a:p>
          </p:txBody>
        </p:sp>
        <p:cxnSp>
          <p:nvCxnSpPr>
            <p:cNvPr id="35" name="Google Shape;35;p4"/>
            <p:cNvCxnSpPr>
              <a:stCxn id="30" idx="5"/>
            </p:cNvCxnSpPr>
            <p:nvPr/>
          </p:nvCxnSpPr>
          <p:spPr>
            <a:xfrm>
              <a:off x="5041979" y="2419950"/>
              <a:ext cx="253800" cy="257700"/>
            </a:xfrm>
            <a:prstGeom prst="straightConnector1">
              <a:avLst/>
            </a:prstGeom>
            <a:noFill/>
            <a:ln cap="flat" cmpd="sng" w="9525">
              <a:solidFill>
                <a:srgbClr val="FFFFFF"/>
              </a:solidFill>
              <a:prstDash val="dash"/>
              <a:round/>
              <a:headEnd len="med" w="med" type="none"/>
              <a:tailEnd len="med" w="med" type="none"/>
            </a:ln>
          </p:spPr>
        </p:cxnSp>
        <p:cxnSp>
          <p:nvCxnSpPr>
            <p:cNvPr id="36" name="Google Shape;36;p4"/>
            <p:cNvCxnSpPr/>
            <p:nvPr/>
          </p:nvCxnSpPr>
          <p:spPr>
            <a:xfrm>
              <a:off x="4244700" y="1591869"/>
              <a:ext cx="654600" cy="0"/>
            </a:xfrm>
            <a:prstGeom prst="straightConnector1">
              <a:avLst/>
            </a:prstGeom>
            <a:noFill/>
            <a:ln cap="flat" cmpd="sng" w="9525">
              <a:solidFill>
                <a:srgbClr val="FFFFFF"/>
              </a:solidFill>
              <a:prstDash val="solid"/>
              <a:round/>
              <a:headEnd len="sm" w="sm" type="triangle"/>
              <a:tailEnd len="sm" w="sm" type="triangle"/>
            </a:ln>
          </p:spPr>
        </p:cxnSp>
      </p:grpSp>
      <p:sp>
        <p:nvSpPr>
          <p:cNvPr id="37" name="Google Shape;37;p4"/>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8" name="Shape 38"/>
        <p:cNvGrpSpPr/>
        <p:nvPr/>
      </p:nvGrpSpPr>
      <p:grpSpPr>
        <a:xfrm>
          <a:off x="0" y="0"/>
          <a:ext cx="0" cy="0"/>
          <a:chOff x="0" y="0"/>
          <a:chExt cx="0" cy="0"/>
        </a:xfrm>
      </p:grpSpPr>
      <p:sp>
        <p:nvSpPr>
          <p:cNvPr id="39" name="Google Shape;39;p5"/>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40" name="Google Shape;40;p5"/>
          <p:cNvSpPr txBox="1"/>
          <p:nvPr>
            <p:ph idx="1" type="body"/>
          </p:nvPr>
        </p:nvSpPr>
        <p:spPr>
          <a:xfrm>
            <a:off x="343225" y="1125000"/>
            <a:ext cx="8290800" cy="36390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41" name="Google Shape;41;p5"/>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42" name="Shape 42"/>
        <p:cNvGrpSpPr/>
        <p:nvPr/>
      </p:nvGrpSpPr>
      <p:grpSpPr>
        <a:xfrm>
          <a:off x="0" y="0"/>
          <a:ext cx="0" cy="0"/>
          <a:chOff x="0" y="0"/>
          <a:chExt cx="0" cy="0"/>
        </a:xfrm>
      </p:grpSpPr>
      <p:sp>
        <p:nvSpPr>
          <p:cNvPr id="43" name="Google Shape;43;p6"/>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44" name="Google Shape;44;p6"/>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45" name="Google Shape;45;p6"/>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46" name="Google Shape;46;p6"/>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47" name="Shape 47"/>
        <p:cNvGrpSpPr/>
        <p:nvPr/>
      </p:nvGrpSpPr>
      <p:grpSpPr>
        <a:xfrm>
          <a:off x="0" y="0"/>
          <a:ext cx="0" cy="0"/>
          <a:chOff x="0" y="0"/>
          <a:chExt cx="0" cy="0"/>
        </a:xfrm>
      </p:grpSpPr>
      <p:sp>
        <p:nvSpPr>
          <p:cNvPr id="48" name="Google Shape;48;p7"/>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49" name="Google Shape;49;p7"/>
          <p:cNvSpPr txBox="1"/>
          <p:nvPr>
            <p:ph idx="1" type="body"/>
          </p:nvPr>
        </p:nvSpPr>
        <p:spPr>
          <a:xfrm>
            <a:off x="457200" y="1234143"/>
            <a:ext cx="2631900" cy="33483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0" name="Google Shape;50;p7"/>
          <p:cNvSpPr txBox="1"/>
          <p:nvPr>
            <p:ph idx="2" type="body"/>
          </p:nvPr>
        </p:nvSpPr>
        <p:spPr>
          <a:xfrm>
            <a:off x="3223964" y="1234143"/>
            <a:ext cx="2631900" cy="33483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1" name="Google Shape;51;p7"/>
          <p:cNvSpPr txBox="1"/>
          <p:nvPr>
            <p:ph idx="3" type="body"/>
          </p:nvPr>
        </p:nvSpPr>
        <p:spPr>
          <a:xfrm>
            <a:off x="5990727" y="1234143"/>
            <a:ext cx="2631900" cy="33483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2" name="Google Shape;52;p7"/>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55" name="Google Shape;55;p8"/>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p9"/>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800"/>
              <a:buNone/>
              <a:defRPr sz="1800"/>
            </a:lvl1pPr>
          </a:lstStyle>
          <a:p/>
        </p:txBody>
      </p:sp>
      <p:sp>
        <p:nvSpPr>
          <p:cNvPr id="58" name="Google Shape;58;p9"/>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10"/>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accen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1116" y="0"/>
            <a:ext cx="9141767" cy="5143500"/>
          </a:xfrm>
          <a:prstGeom prst="rect">
            <a:avLst/>
          </a:prstGeom>
          <a:noFill/>
          <a:ln>
            <a:noFill/>
          </a:ln>
        </p:spPr>
      </p:pic>
      <p:sp>
        <p:nvSpPr>
          <p:cNvPr id="7" name="Google Shape;7;p1"/>
          <p:cNvSpPr/>
          <p:nvPr/>
        </p:nvSpPr>
        <p:spPr>
          <a:xfrm>
            <a:off x="91700" y="96300"/>
            <a:ext cx="8966100" cy="49452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
          <p:cNvSpPr txBox="1"/>
          <p:nvPr>
            <p:ph type="title"/>
          </p:nvPr>
        </p:nvSpPr>
        <p:spPr>
          <a:xfrm>
            <a:off x="404330" y="493832"/>
            <a:ext cx="8229600" cy="413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1pPr>
            <a:lvl2pPr lvl="1">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2pPr>
            <a:lvl3pPr lvl="2">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3pPr>
            <a:lvl4pPr lvl="3">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4pPr>
            <a:lvl5pPr lvl="4">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5pPr>
            <a:lvl6pPr lvl="5">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6pPr>
            <a:lvl7pPr lvl="6">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7pPr>
            <a:lvl8pPr lvl="7">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8pPr>
            <a:lvl9pPr lvl="8">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9pPr>
          </a:lstStyle>
          <a:p/>
        </p:txBody>
      </p:sp>
      <p:sp>
        <p:nvSpPr>
          <p:cNvPr id="9" name="Google Shape;9;p1"/>
          <p:cNvSpPr txBox="1"/>
          <p:nvPr>
            <p:ph idx="1" type="body"/>
          </p:nvPr>
        </p:nvSpPr>
        <p:spPr>
          <a:xfrm>
            <a:off x="457200" y="1125000"/>
            <a:ext cx="8229600" cy="36390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chemeClr val="lt1"/>
              </a:buClr>
              <a:buSzPts val="2400"/>
              <a:buFont typeface="Cousine"/>
              <a:buChar char="▪"/>
              <a:defRPr sz="2400">
                <a:solidFill>
                  <a:schemeClr val="lt1"/>
                </a:solidFill>
                <a:latin typeface="Cousine"/>
                <a:ea typeface="Cousine"/>
                <a:cs typeface="Cousine"/>
                <a:sym typeface="Cousine"/>
              </a:defRPr>
            </a:lvl1pPr>
            <a:lvl2pPr indent="-381000" lvl="1" marL="9144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2pPr>
            <a:lvl3pPr indent="-381000" lvl="2" marL="13716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3pPr>
            <a:lvl4pPr indent="-381000" lvl="3" marL="18288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4pPr>
            <a:lvl5pPr indent="-381000" lvl="4" marL="2286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5pPr>
            <a:lvl6pPr indent="-381000" lvl="5" marL="27432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6pPr>
            <a:lvl7pPr indent="-381000" lvl="6" marL="32004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7pPr>
            <a:lvl8pPr indent="-381000" lvl="7" marL="36576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8pPr>
            <a:lvl9pPr indent="-381000" lvl="8" marL="41148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9pPr>
          </a:lstStyle>
          <a:p/>
        </p:txBody>
      </p:sp>
      <p:sp>
        <p:nvSpPr>
          <p:cNvPr id="10" name="Google Shape;10;p1"/>
          <p:cNvSpPr txBox="1"/>
          <p:nvPr>
            <p:ph idx="12" type="sldNum"/>
          </p:nvPr>
        </p:nvSpPr>
        <p:spPr>
          <a:xfrm>
            <a:off x="8523157" y="4641567"/>
            <a:ext cx="461100" cy="291900"/>
          </a:xfrm>
          <a:prstGeom prst="rect">
            <a:avLst/>
          </a:prstGeom>
          <a:noFill/>
          <a:ln>
            <a:noFill/>
          </a:ln>
        </p:spPr>
        <p:txBody>
          <a:bodyPr anchorCtr="0" anchor="t" bIns="91425" lIns="91425" spcFirstLastPara="1" rIns="91425" wrap="square" tIns="91425">
            <a:noAutofit/>
          </a:bodyPr>
          <a:lstStyle>
            <a:lvl1pPr lvl="0" algn="r">
              <a:buNone/>
              <a:defRPr sz="1000">
                <a:solidFill>
                  <a:schemeClr val="lt1"/>
                </a:solidFill>
                <a:latin typeface="Cousine"/>
                <a:ea typeface="Cousine"/>
                <a:cs typeface="Cousine"/>
                <a:sym typeface="Cousine"/>
              </a:defRPr>
            </a:lvl1pPr>
            <a:lvl2pPr lvl="1" algn="r">
              <a:buNone/>
              <a:defRPr sz="1000">
                <a:solidFill>
                  <a:schemeClr val="lt1"/>
                </a:solidFill>
                <a:latin typeface="Cousine"/>
                <a:ea typeface="Cousine"/>
                <a:cs typeface="Cousine"/>
                <a:sym typeface="Cousine"/>
              </a:defRPr>
            </a:lvl2pPr>
            <a:lvl3pPr lvl="2" algn="r">
              <a:buNone/>
              <a:defRPr sz="1000">
                <a:solidFill>
                  <a:schemeClr val="lt1"/>
                </a:solidFill>
                <a:latin typeface="Cousine"/>
                <a:ea typeface="Cousine"/>
                <a:cs typeface="Cousine"/>
                <a:sym typeface="Cousine"/>
              </a:defRPr>
            </a:lvl3pPr>
            <a:lvl4pPr lvl="3" algn="r">
              <a:buNone/>
              <a:defRPr sz="1000">
                <a:solidFill>
                  <a:schemeClr val="lt1"/>
                </a:solidFill>
                <a:latin typeface="Cousine"/>
                <a:ea typeface="Cousine"/>
                <a:cs typeface="Cousine"/>
                <a:sym typeface="Cousine"/>
              </a:defRPr>
            </a:lvl4pPr>
            <a:lvl5pPr lvl="4" algn="r">
              <a:buNone/>
              <a:defRPr sz="1000">
                <a:solidFill>
                  <a:schemeClr val="lt1"/>
                </a:solidFill>
                <a:latin typeface="Cousine"/>
                <a:ea typeface="Cousine"/>
                <a:cs typeface="Cousine"/>
                <a:sym typeface="Cousine"/>
              </a:defRPr>
            </a:lvl5pPr>
            <a:lvl6pPr lvl="5" algn="r">
              <a:buNone/>
              <a:defRPr sz="1000">
                <a:solidFill>
                  <a:schemeClr val="lt1"/>
                </a:solidFill>
                <a:latin typeface="Cousine"/>
                <a:ea typeface="Cousine"/>
                <a:cs typeface="Cousine"/>
                <a:sym typeface="Cousine"/>
              </a:defRPr>
            </a:lvl6pPr>
            <a:lvl7pPr lvl="6" algn="r">
              <a:buNone/>
              <a:defRPr sz="1000">
                <a:solidFill>
                  <a:schemeClr val="lt1"/>
                </a:solidFill>
                <a:latin typeface="Cousine"/>
                <a:ea typeface="Cousine"/>
                <a:cs typeface="Cousine"/>
                <a:sym typeface="Cousine"/>
              </a:defRPr>
            </a:lvl7pPr>
            <a:lvl8pPr lvl="7" algn="r">
              <a:buNone/>
              <a:defRPr sz="1000">
                <a:solidFill>
                  <a:schemeClr val="lt1"/>
                </a:solidFill>
                <a:latin typeface="Cousine"/>
                <a:ea typeface="Cousine"/>
                <a:cs typeface="Cousine"/>
                <a:sym typeface="Cousine"/>
              </a:defRPr>
            </a:lvl8pPr>
            <a:lvl9pPr lvl="8" algn="r">
              <a:buNone/>
              <a:defRPr sz="1000">
                <a:solidFill>
                  <a:schemeClr val="lt1"/>
                </a:solidFill>
                <a:latin typeface="Cousine"/>
                <a:ea typeface="Cousine"/>
                <a:cs typeface="Cousine"/>
                <a:sym typeface="Cousin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1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3.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2"/>
          <p:cNvSpPr txBox="1"/>
          <p:nvPr>
            <p:ph type="ctrTitle"/>
          </p:nvPr>
        </p:nvSpPr>
        <p:spPr>
          <a:xfrm>
            <a:off x="1002250" y="2301906"/>
            <a:ext cx="7212600" cy="185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Antisemitism </a:t>
            </a:r>
            <a:endParaRPr sz="3600"/>
          </a:p>
          <a:p>
            <a:pPr indent="0" lvl="0" marL="0" rtl="0" algn="l">
              <a:spcBef>
                <a:spcPts val="0"/>
              </a:spcBef>
              <a:spcAft>
                <a:spcPts val="0"/>
              </a:spcAft>
              <a:buClr>
                <a:schemeClr val="dk1"/>
              </a:buClr>
              <a:buSzPts val="1100"/>
              <a:buFont typeface="Arial"/>
              <a:buNone/>
            </a:pPr>
            <a:r>
              <a:rPr lang="en" sz="3600"/>
              <a:t>White Nationalism</a:t>
            </a:r>
            <a:endParaRPr sz="3600"/>
          </a:p>
          <a:p>
            <a:pPr indent="0" lvl="0" marL="0" rtl="0" algn="l">
              <a:spcBef>
                <a:spcPts val="0"/>
              </a:spcBef>
              <a:spcAft>
                <a:spcPts val="0"/>
              </a:spcAft>
              <a:buClr>
                <a:schemeClr val="dk1"/>
              </a:buClr>
              <a:buSzPts val="1100"/>
              <a:buFont typeface="Arial"/>
              <a:buNone/>
            </a:pPr>
            <a:r>
              <a:rPr lang="en" sz="3600"/>
              <a:t>&amp; Today</a:t>
            </a:r>
            <a:endParaRPr sz="1400"/>
          </a:p>
        </p:txBody>
      </p:sp>
      <p:pic>
        <p:nvPicPr>
          <p:cNvPr id="72" name="Google Shape;72;p12"/>
          <p:cNvPicPr preferRelativeResize="0"/>
          <p:nvPr/>
        </p:nvPicPr>
        <p:blipFill>
          <a:blip r:embed="rId3">
            <a:alphaModFix/>
          </a:blip>
          <a:stretch>
            <a:fillRect/>
          </a:stretch>
        </p:blipFill>
        <p:spPr>
          <a:xfrm>
            <a:off x="7164375" y="192400"/>
            <a:ext cx="1828200" cy="1037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1"/>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a:t>
            </a:r>
            <a:r>
              <a:rPr lang="en"/>
              <a:t> is this relevant to today’s presentation?</a:t>
            </a:r>
            <a:endParaRPr/>
          </a:p>
        </p:txBody>
      </p:sp>
      <p:sp>
        <p:nvSpPr>
          <p:cNvPr id="148" name="Google Shape;148;p21"/>
          <p:cNvSpPr txBox="1"/>
          <p:nvPr>
            <p:ph idx="1" type="body"/>
          </p:nvPr>
        </p:nvSpPr>
        <p:spPr>
          <a:xfrm>
            <a:off x="343225" y="1048800"/>
            <a:ext cx="8290800" cy="3639000"/>
          </a:xfrm>
          <a:prstGeom prst="rect">
            <a:avLst/>
          </a:prstGeom>
        </p:spPr>
        <p:txBody>
          <a:bodyPr anchorCtr="0" anchor="t" bIns="91425" lIns="91425" spcFirstLastPara="1" rIns="91425" wrap="square" tIns="91425">
            <a:noAutofit/>
          </a:bodyPr>
          <a:lstStyle/>
          <a:p>
            <a:pPr indent="-323850" lvl="0" marL="457200" rtl="0" algn="l">
              <a:spcBef>
                <a:spcPts val="600"/>
              </a:spcBef>
              <a:spcAft>
                <a:spcPts val="0"/>
              </a:spcAft>
              <a:buSzPts val="1500"/>
              <a:buChar char="▪"/>
            </a:pPr>
            <a:r>
              <a:rPr lang="en" sz="1500"/>
              <a:t>The forms of oppression we see today are culturally ingrained and have been formed and reinforced by these economic relationships. </a:t>
            </a:r>
            <a:endParaRPr sz="1500"/>
          </a:p>
          <a:p>
            <a:pPr indent="0" lvl="0" marL="0" rtl="0" algn="l">
              <a:spcBef>
                <a:spcPts val="600"/>
              </a:spcBef>
              <a:spcAft>
                <a:spcPts val="0"/>
              </a:spcAft>
              <a:buNone/>
            </a:pPr>
            <a:r>
              <a:t/>
            </a:r>
            <a:endParaRPr sz="1500"/>
          </a:p>
          <a:p>
            <a:pPr indent="-323850" lvl="0" marL="457200" rtl="0" algn="l">
              <a:spcBef>
                <a:spcPts val="600"/>
              </a:spcBef>
              <a:spcAft>
                <a:spcPts val="0"/>
              </a:spcAft>
              <a:buSzPts val="1500"/>
              <a:buChar char="▪"/>
            </a:pPr>
            <a:r>
              <a:rPr lang="en" sz="1500"/>
              <a:t>Antisemitism &amp; racialization are direct results of these economic shifts</a:t>
            </a:r>
            <a:endParaRPr sz="1500"/>
          </a:p>
          <a:p>
            <a:pPr indent="0" lvl="0" marL="457200" rtl="0" algn="l">
              <a:spcBef>
                <a:spcPts val="600"/>
              </a:spcBef>
              <a:spcAft>
                <a:spcPts val="0"/>
              </a:spcAft>
              <a:buNone/>
            </a:pPr>
            <a:r>
              <a:t/>
            </a:r>
            <a:endParaRPr sz="1500"/>
          </a:p>
          <a:p>
            <a:pPr indent="-323850" lvl="0" marL="457200" rtl="0" algn="l">
              <a:spcBef>
                <a:spcPts val="600"/>
              </a:spcBef>
              <a:spcAft>
                <a:spcPts val="0"/>
              </a:spcAft>
              <a:buSzPts val="1500"/>
              <a:buChar char="▪"/>
            </a:pPr>
            <a:r>
              <a:rPr lang="en" sz="1500"/>
              <a:t>In the 21st century we are interconnected as a global society, </a:t>
            </a:r>
            <a:br>
              <a:rPr lang="en" sz="1500"/>
            </a:br>
            <a:r>
              <a:rPr lang="en" sz="1500"/>
              <a:t>we need to understand that large cultural notions like racialization cannot be viewed in isolation in time and space</a:t>
            </a:r>
            <a:endParaRPr sz="1500"/>
          </a:p>
          <a:p>
            <a:pPr indent="0" lvl="0" marL="457200" rtl="0" algn="l">
              <a:spcBef>
                <a:spcPts val="600"/>
              </a:spcBef>
              <a:spcAft>
                <a:spcPts val="0"/>
              </a:spcAft>
              <a:buNone/>
            </a:pPr>
            <a:r>
              <a:t/>
            </a:r>
            <a:endParaRPr sz="1500"/>
          </a:p>
          <a:p>
            <a:pPr indent="-323850" lvl="0" marL="457200" rtl="0" algn="l">
              <a:spcBef>
                <a:spcPts val="600"/>
              </a:spcBef>
              <a:spcAft>
                <a:spcPts val="0"/>
              </a:spcAft>
              <a:buSzPts val="1500"/>
              <a:buChar char="▪"/>
            </a:pPr>
            <a:r>
              <a:rPr lang="en" sz="1500"/>
              <a:t>These huge changes in human society have created a near universal feeling of detachment, called </a:t>
            </a:r>
            <a:r>
              <a:rPr b="1" lang="en" sz="1500"/>
              <a:t>social malaise</a:t>
            </a:r>
            <a:r>
              <a:rPr lang="en" sz="1500"/>
              <a:t>, an important aspect of the spread of racism, misogyny, antisemitism, and other forms of hate</a:t>
            </a:r>
            <a:r>
              <a:rPr b="1" lang="en" sz="1500"/>
              <a:t>.</a:t>
            </a:r>
            <a:endParaRPr b="1" sz="1500"/>
          </a:p>
        </p:txBody>
      </p:sp>
      <p:sp>
        <p:nvSpPr>
          <p:cNvPr id="149" name="Google Shape;149;p21"/>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 name="Shape 153"/>
        <p:cNvGrpSpPr/>
        <p:nvPr/>
      </p:nvGrpSpPr>
      <p:grpSpPr>
        <a:xfrm>
          <a:off x="0" y="0"/>
          <a:ext cx="0" cy="0"/>
          <a:chOff x="0" y="0"/>
          <a:chExt cx="0" cy="0"/>
        </a:xfrm>
      </p:grpSpPr>
      <p:sp>
        <p:nvSpPr>
          <p:cNvPr id="154" name="Google Shape;154;p22"/>
          <p:cNvSpPr txBox="1"/>
          <p:nvPr>
            <p:ph idx="4294967295" type="ctrTitle"/>
          </p:nvPr>
        </p:nvSpPr>
        <p:spPr>
          <a:xfrm>
            <a:off x="685800" y="2811715"/>
            <a:ext cx="7772400" cy="7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700"/>
              <a:t>Social Malaise</a:t>
            </a:r>
            <a:endParaRPr b="1" sz="4700"/>
          </a:p>
        </p:txBody>
      </p:sp>
      <p:sp>
        <p:nvSpPr>
          <p:cNvPr id="155" name="Google Shape;155;p22"/>
          <p:cNvSpPr txBox="1"/>
          <p:nvPr>
            <p:ph idx="4294967295" type="subTitle"/>
          </p:nvPr>
        </p:nvSpPr>
        <p:spPr>
          <a:xfrm>
            <a:off x="535125" y="3663300"/>
            <a:ext cx="81306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200"/>
              <a:t>A </a:t>
            </a:r>
            <a:r>
              <a:rPr b="1" lang="en" sz="1200" u="sng"/>
              <a:t>constant</a:t>
            </a:r>
            <a:r>
              <a:rPr lang="en" sz="1200"/>
              <a:t> within modern society- its the compounded emotional effects of the sudden changes humans (individually &amp; socially) have endured the last few hundred years.</a:t>
            </a:r>
            <a:endParaRPr sz="1200"/>
          </a:p>
          <a:p>
            <a:pPr indent="0" lvl="0" marL="0" rtl="0" algn="ctr">
              <a:spcBef>
                <a:spcPts val="600"/>
              </a:spcBef>
              <a:spcAft>
                <a:spcPts val="0"/>
              </a:spcAft>
              <a:buNone/>
            </a:pPr>
            <a:r>
              <a:t/>
            </a:r>
            <a:endParaRPr sz="1200"/>
          </a:p>
          <a:p>
            <a:pPr indent="0" lvl="0" marL="0" rtl="0" algn="ctr">
              <a:spcBef>
                <a:spcPts val="600"/>
              </a:spcBef>
              <a:spcAft>
                <a:spcPts val="0"/>
              </a:spcAft>
              <a:buNone/>
            </a:pPr>
            <a:r>
              <a:rPr lang="en" sz="1200"/>
              <a:t>Fascists recognize &amp; agitate this common feeling &amp; redirect it to animate violence against their social &amp; political enemies</a:t>
            </a:r>
            <a:endParaRPr sz="1200"/>
          </a:p>
        </p:txBody>
      </p:sp>
      <p:grpSp>
        <p:nvGrpSpPr>
          <p:cNvPr id="156" name="Google Shape;156;p22"/>
          <p:cNvGrpSpPr/>
          <p:nvPr/>
        </p:nvGrpSpPr>
        <p:grpSpPr>
          <a:xfrm>
            <a:off x="3384426" y="567049"/>
            <a:ext cx="2222406" cy="2111795"/>
            <a:chOff x="3075562" y="756050"/>
            <a:chExt cx="2931161" cy="2815726"/>
          </a:xfrm>
        </p:grpSpPr>
        <p:sp>
          <p:nvSpPr>
            <p:cNvPr id="157" name="Google Shape;157;p22"/>
            <p:cNvSpPr/>
            <p:nvPr/>
          </p:nvSpPr>
          <p:spPr>
            <a:xfrm>
              <a:off x="3950843" y="1762696"/>
              <a:ext cx="1326900" cy="1326900"/>
            </a:xfrm>
            <a:prstGeom prst="ellipse">
              <a:avLst/>
            </a:prstGeom>
            <a:noFill/>
            <a:ln cap="flat" cmpd="sng" w="9525">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2"/>
            <p:cNvSpPr/>
            <p:nvPr/>
          </p:nvSpPr>
          <p:spPr>
            <a:xfrm>
              <a:off x="3472643" y="1284496"/>
              <a:ext cx="2283300" cy="2283300"/>
            </a:xfrm>
            <a:prstGeom prst="rect">
              <a:avLst/>
            </a:prstGeom>
            <a:noFill/>
            <a:ln cap="flat" cmpd="sng" w="9525">
              <a:solidFill>
                <a:srgbClr val="FFFFFF"/>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2"/>
            <p:cNvSpPr/>
            <p:nvPr/>
          </p:nvSpPr>
          <p:spPr>
            <a:xfrm>
              <a:off x="5883273" y="1280600"/>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160" name="Google Shape;160;p22"/>
            <p:cNvSpPr/>
            <p:nvPr/>
          </p:nvSpPr>
          <p:spPr>
            <a:xfrm rot="-5400000">
              <a:off x="4546838" y="-55875"/>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161" name="Google Shape;161;p22"/>
            <p:cNvSpPr/>
            <p:nvPr/>
          </p:nvSpPr>
          <p:spPr>
            <a:xfrm rot="-5400000">
              <a:off x="3075562" y="756050"/>
              <a:ext cx="1326900" cy="13269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2" name="Google Shape;162;p22"/>
            <p:cNvCxnSpPr/>
            <p:nvPr/>
          </p:nvCxnSpPr>
          <p:spPr>
            <a:xfrm>
              <a:off x="3480293" y="1292146"/>
              <a:ext cx="2268000" cy="2268000"/>
            </a:xfrm>
            <a:prstGeom prst="straightConnector1">
              <a:avLst/>
            </a:prstGeom>
            <a:noFill/>
            <a:ln cap="flat" cmpd="sng" w="9525">
              <a:solidFill>
                <a:srgbClr val="FFFFFF"/>
              </a:solidFill>
              <a:prstDash val="dash"/>
              <a:round/>
              <a:headEnd len="med" w="med" type="none"/>
              <a:tailEnd len="med" w="med" type="none"/>
            </a:ln>
          </p:spPr>
        </p:cxnSp>
        <p:cxnSp>
          <p:nvCxnSpPr>
            <p:cNvPr id="163" name="Google Shape;163;p22"/>
            <p:cNvCxnSpPr>
              <a:endCxn id="157" idx="7"/>
            </p:cNvCxnSpPr>
            <p:nvPr/>
          </p:nvCxnSpPr>
          <p:spPr>
            <a:xfrm flipH="1">
              <a:off x="5083423" y="1280516"/>
              <a:ext cx="676500" cy="676500"/>
            </a:xfrm>
            <a:prstGeom prst="straightConnector1">
              <a:avLst/>
            </a:prstGeom>
            <a:noFill/>
            <a:ln cap="flat" cmpd="sng" w="9525">
              <a:solidFill>
                <a:srgbClr val="FFFFFF"/>
              </a:solidFill>
              <a:prstDash val="dash"/>
              <a:round/>
              <a:headEnd len="med" w="med" type="none"/>
              <a:tailEnd len="med" w="med" type="none"/>
            </a:ln>
          </p:spPr>
        </p:cxnSp>
        <p:cxnSp>
          <p:nvCxnSpPr>
            <p:cNvPr id="164" name="Google Shape;164;p22"/>
            <p:cNvCxnSpPr/>
            <p:nvPr/>
          </p:nvCxnSpPr>
          <p:spPr>
            <a:xfrm>
              <a:off x="3345288" y="1288325"/>
              <a:ext cx="0" cy="2283300"/>
            </a:xfrm>
            <a:prstGeom prst="straightConnector1">
              <a:avLst/>
            </a:prstGeom>
            <a:noFill/>
            <a:ln cap="flat" cmpd="sng" w="9525">
              <a:solidFill>
                <a:srgbClr val="FFFFFF"/>
              </a:solidFill>
              <a:prstDash val="solid"/>
              <a:round/>
              <a:headEnd len="sm" w="sm" type="triangle"/>
              <a:tailEnd len="sm" w="sm" type="triangle"/>
            </a:ln>
          </p:spPr>
        </p:cxnSp>
        <p:cxnSp>
          <p:nvCxnSpPr>
            <p:cNvPr id="165" name="Google Shape;165;p22"/>
            <p:cNvCxnSpPr>
              <a:stCxn id="157" idx="3"/>
            </p:cNvCxnSpPr>
            <p:nvPr/>
          </p:nvCxnSpPr>
          <p:spPr>
            <a:xfrm flipH="1">
              <a:off x="3468663" y="2895276"/>
              <a:ext cx="676500" cy="676500"/>
            </a:xfrm>
            <a:prstGeom prst="straightConnector1">
              <a:avLst/>
            </a:prstGeom>
            <a:noFill/>
            <a:ln cap="flat" cmpd="sng" w="9525">
              <a:solidFill>
                <a:srgbClr val="FFFFFF"/>
              </a:solidFill>
              <a:prstDash val="dash"/>
              <a:round/>
              <a:headEnd len="med" w="med" type="none"/>
              <a:tailEnd len="med" w="med" type="none"/>
            </a:ln>
          </p:spPr>
        </p:cxnSp>
      </p:grpSp>
      <p:sp>
        <p:nvSpPr>
          <p:cNvPr id="166" name="Google Shape;166;p22"/>
          <p:cNvSpPr/>
          <p:nvPr/>
        </p:nvSpPr>
        <p:spPr>
          <a:xfrm>
            <a:off x="4254089" y="1497787"/>
            <a:ext cx="598974" cy="598352"/>
          </a:xfrm>
          <a:custGeom>
            <a:rect b="b" l="l" r="r" t="t"/>
            <a:pathLst>
              <a:path extrusionOk="0" h="17399" w="17228">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2"/>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8" name="Google Shape;168;p22"/>
          <p:cNvPicPr preferRelativeResize="0"/>
          <p:nvPr/>
        </p:nvPicPr>
        <p:blipFill>
          <a:blip r:embed="rId3">
            <a:alphaModFix/>
          </a:blip>
          <a:stretch>
            <a:fillRect/>
          </a:stretch>
        </p:blipFill>
        <p:spPr>
          <a:xfrm>
            <a:off x="3446950" y="949775"/>
            <a:ext cx="2296224" cy="1729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3"/>
          <p:cNvSpPr txBox="1"/>
          <p:nvPr>
            <p:ph type="ctrTitle"/>
          </p:nvPr>
        </p:nvSpPr>
        <p:spPr>
          <a:xfrm>
            <a:off x="921200" y="1284978"/>
            <a:ext cx="72057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accent3"/>
                </a:solidFill>
              </a:rPr>
              <a:t>2</a:t>
            </a:r>
            <a:endParaRPr sz="6000">
              <a:solidFill>
                <a:schemeClr val="accent3"/>
              </a:solidFill>
            </a:endParaRPr>
          </a:p>
          <a:p>
            <a:pPr indent="0" lvl="0" marL="0" rtl="0" algn="l">
              <a:spcBef>
                <a:spcPts val="0"/>
              </a:spcBef>
              <a:spcAft>
                <a:spcPts val="0"/>
              </a:spcAft>
              <a:buNone/>
            </a:pPr>
            <a:r>
              <a:rPr lang="en" sz="3400"/>
              <a:t>Antisemitism as a structure</a:t>
            </a:r>
            <a:endParaRPr sz="3400"/>
          </a:p>
        </p:txBody>
      </p:sp>
      <p:sp>
        <p:nvSpPr>
          <p:cNvPr id="174" name="Google Shape;174;p23"/>
          <p:cNvSpPr txBox="1"/>
          <p:nvPr>
            <p:ph idx="1" type="subTitle"/>
          </p:nvPr>
        </p:nvSpPr>
        <p:spPr>
          <a:xfrm>
            <a:off x="4416401" y="3108825"/>
            <a:ext cx="3824700" cy="784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It’s more than just slurs or a personal hatred</a:t>
            </a:r>
            <a:endParaRPr/>
          </a:p>
        </p:txBody>
      </p:sp>
      <p:sp>
        <p:nvSpPr>
          <p:cNvPr id="175" name="Google Shape;175;p23"/>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9" name="Shape 179"/>
        <p:cNvGrpSpPr/>
        <p:nvPr/>
      </p:nvGrpSpPr>
      <p:grpSpPr>
        <a:xfrm>
          <a:off x="0" y="0"/>
          <a:ext cx="0" cy="0"/>
          <a:chOff x="0" y="0"/>
          <a:chExt cx="0" cy="0"/>
        </a:xfrm>
      </p:grpSpPr>
      <p:sp>
        <p:nvSpPr>
          <p:cNvPr id="180" name="Google Shape;180;p24"/>
          <p:cNvSpPr txBox="1"/>
          <p:nvPr>
            <p:ph idx="4294967295" type="ctrTitle"/>
          </p:nvPr>
        </p:nvSpPr>
        <p:spPr>
          <a:xfrm>
            <a:off x="685800" y="2811715"/>
            <a:ext cx="7772400" cy="7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5800"/>
              <a:t>Antisemitism</a:t>
            </a:r>
            <a:endParaRPr b="1" sz="5800"/>
          </a:p>
        </p:txBody>
      </p:sp>
      <p:sp>
        <p:nvSpPr>
          <p:cNvPr id="181" name="Google Shape;181;p24"/>
          <p:cNvSpPr txBox="1"/>
          <p:nvPr>
            <p:ph idx="4294967295" type="subTitle"/>
          </p:nvPr>
        </p:nvSpPr>
        <p:spPr>
          <a:xfrm>
            <a:off x="368025" y="3663300"/>
            <a:ext cx="84468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lang="en" sz="1500"/>
              <a:t>System of ideas, based on white supremacy and European Christian hegemony, passed down through a society’s institutions to enable the scapegoating of Jews, and the ideological or physical targeting of Jews that results from that.</a:t>
            </a:r>
            <a:endParaRPr sz="1500"/>
          </a:p>
          <a:p>
            <a:pPr indent="0" lvl="0" marL="0" rtl="0" algn="ctr">
              <a:spcBef>
                <a:spcPts val="600"/>
              </a:spcBef>
              <a:spcAft>
                <a:spcPts val="0"/>
              </a:spcAft>
              <a:buClr>
                <a:schemeClr val="dk1"/>
              </a:buClr>
              <a:buSzPts val="1100"/>
              <a:buFont typeface="Arial"/>
              <a:buNone/>
            </a:pPr>
            <a:r>
              <a:t/>
            </a:r>
            <a:endParaRPr sz="1500"/>
          </a:p>
          <a:p>
            <a:pPr indent="0" lvl="0" marL="0" rtl="0" algn="ctr">
              <a:spcBef>
                <a:spcPts val="600"/>
              </a:spcBef>
              <a:spcAft>
                <a:spcPts val="0"/>
              </a:spcAft>
              <a:buNone/>
            </a:pPr>
            <a:r>
              <a:t/>
            </a:r>
            <a:endParaRPr sz="1500"/>
          </a:p>
        </p:txBody>
      </p:sp>
      <p:grpSp>
        <p:nvGrpSpPr>
          <p:cNvPr id="182" name="Google Shape;182;p24"/>
          <p:cNvGrpSpPr/>
          <p:nvPr/>
        </p:nvGrpSpPr>
        <p:grpSpPr>
          <a:xfrm>
            <a:off x="3384426" y="567049"/>
            <a:ext cx="2222406" cy="2111795"/>
            <a:chOff x="3075562" y="756050"/>
            <a:chExt cx="2931161" cy="2815726"/>
          </a:xfrm>
        </p:grpSpPr>
        <p:sp>
          <p:nvSpPr>
            <p:cNvPr id="183" name="Google Shape;183;p24"/>
            <p:cNvSpPr/>
            <p:nvPr/>
          </p:nvSpPr>
          <p:spPr>
            <a:xfrm>
              <a:off x="3950843" y="1762696"/>
              <a:ext cx="1326900" cy="1326900"/>
            </a:xfrm>
            <a:prstGeom prst="ellipse">
              <a:avLst/>
            </a:prstGeom>
            <a:noFill/>
            <a:ln cap="flat" cmpd="sng" w="9525">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4"/>
            <p:cNvSpPr/>
            <p:nvPr/>
          </p:nvSpPr>
          <p:spPr>
            <a:xfrm>
              <a:off x="3472643" y="1284496"/>
              <a:ext cx="2283300" cy="2283300"/>
            </a:xfrm>
            <a:prstGeom prst="rect">
              <a:avLst/>
            </a:prstGeom>
            <a:noFill/>
            <a:ln cap="flat" cmpd="sng" w="9525">
              <a:solidFill>
                <a:srgbClr val="FFFFFF"/>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4"/>
            <p:cNvSpPr/>
            <p:nvPr/>
          </p:nvSpPr>
          <p:spPr>
            <a:xfrm>
              <a:off x="5883273" y="1280600"/>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186" name="Google Shape;186;p24"/>
            <p:cNvSpPr/>
            <p:nvPr/>
          </p:nvSpPr>
          <p:spPr>
            <a:xfrm rot="-5400000">
              <a:off x="4546838" y="-55875"/>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187" name="Google Shape;187;p24"/>
            <p:cNvSpPr/>
            <p:nvPr/>
          </p:nvSpPr>
          <p:spPr>
            <a:xfrm rot="-5400000">
              <a:off x="3075562" y="756050"/>
              <a:ext cx="1326900" cy="13269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8" name="Google Shape;188;p24"/>
            <p:cNvCxnSpPr/>
            <p:nvPr/>
          </p:nvCxnSpPr>
          <p:spPr>
            <a:xfrm>
              <a:off x="3480293" y="1292146"/>
              <a:ext cx="2268000" cy="2268000"/>
            </a:xfrm>
            <a:prstGeom prst="straightConnector1">
              <a:avLst/>
            </a:prstGeom>
            <a:noFill/>
            <a:ln cap="flat" cmpd="sng" w="9525">
              <a:solidFill>
                <a:srgbClr val="FFFFFF"/>
              </a:solidFill>
              <a:prstDash val="dash"/>
              <a:round/>
              <a:headEnd len="med" w="med" type="none"/>
              <a:tailEnd len="med" w="med" type="none"/>
            </a:ln>
          </p:spPr>
        </p:cxnSp>
        <p:cxnSp>
          <p:nvCxnSpPr>
            <p:cNvPr id="189" name="Google Shape;189;p24"/>
            <p:cNvCxnSpPr>
              <a:endCxn id="183" idx="7"/>
            </p:cNvCxnSpPr>
            <p:nvPr/>
          </p:nvCxnSpPr>
          <p:spPr>
            <a:xfrm flipH="1">
              <a:off x="5083423" y="1280516"/>
              <a:ext cx="676500" cy="676500"/>
            </a:xfrm>
            <a:prstGeom prst="straightConnector1">
              <a:avLst/>
            </a:prstGeom>
            <a:noFill/>
            <a:ln cap="flat" cmpd="sng" w="9525">
              <a:solidFill>
                <a:srgbClr val="FFFFFF"/>
              </a:solidFill>
              <a:prstDash val="dash"/>
              <a:round/>
              <a:headEnd len="med" w="med" type="none"/>
              <a:tailEnd len="med" w="med" type="none"/>
            </a:ln>
          </p:spPr>
        </p:cxnSp>
        <p:cxnSp>
          <p:nvCxnSpPr>
            <p:cNvPr id="190" name="Google Shape;190;p24"/>
            <p:cNvCxnSpPr/>
            <p:nvPr/>
          </p:nvCxnSpPr>
          <p:spPr>
            <a:xfrm>
              <a:off x="3345288" y="1288325"/>
              <a:ext cx="0" cy="2283300"/>
            </a:xfrm>
            <a:prstGeom prst="straightConnector1">
              <a:avLst/>
            </a:prstGeom>
            <a:noFill/>
            <a:ln cap="flat" cmpd="sng" w="9525">
              <a:solidFill>
                <a:srgbClr val="FFFFFF"/>
              </a:solidFill>
              <a:prstDash val="solid"/>
              <a:round/>
              <a:headEnd len="sm" w="sm" type="triangle"/>
              <a:tailEnd len="sm" w="sm" type="triangle"/>
            </a:ln>
          </p:spPr>
        </p:cxnSp>
        <p:cxnSp>
          <p:nvCxnSpPr>
            <p:cNvPr id="191" name="Google Shape;191;p24"/>
            <p:cNvCxnSpPr>
              <a:stCxn id="183" idx="3"/>
            </p:cNvCxnSpPr>
            <p:nvPr/>
          </p:nvCxnSpPr>
          <p:spPr>
            <a:xfrm flipH="1">
              <a:off x="3468663" y="2895276"/>
              <a:ext cx="676500" cy="676500"/>
            </a:xfrm>
            <a:prstGeom prst="straightConnector1">
              <a:avLst/>
            </a:prstGeom>
            <a:noFill/>
            <a:ln cap="flat" cmpd="sng" w="9525">
              <a:solidFill>
                <a:srgbClr val="FFFFFF"/>
              </a:solidFill>
              <a:prstDash val="dash"/>
              <a:round/>
              <a:headEnd len="med" w="med" type="none"/>
              <a:tailEnd len="med" w="med" type="none"/>
            </a:ln>
          </p:spPr>
        </p:cxnSp>
      </p:grpSp>
      <p:sp>
        <p:nvSpPr>
          <p:cNvPr id="192" name="Google Shape;192;p24"/>
          <p:cNvSpPr/>
          <p:nvPr/>
        </p:nvSpPr>
        <p:spPr>
          <a:xfrm>
            <a:off x="4254089" y="1497787"/>
            <a:ext cx="598974" cy="598352"/>
          </a:xfrm>
          <a:custGeom>
            <a:rect b="b" l="l" r="r" t="t"/>
            <a:pathLst>
              <a:path extrusionOk="0" h="17399" w="17228">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4"/>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4" name="Google Shape;194;p24"/>
          <p:cNvPicPr preferRelativeResize="0"/>
          <p:nvPr/>
        </p:nvPicPr>
        <p:blipFill>
          <a:blip r:embed="rId3">
            <a:alphaModFix/>
          </a:blip>
          <a:stretch>
            <a:fillRect/>
          </a:stretch>
        </p:blipFill>
        <p:spPr>
          <a:xfrm>
            <a:off x="3446950" y="949775"/>
            <a:ext cx="2296224" cy="1729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98" name="Shape 198"/>
        <p:cNvGrpSpPr/>
        <p:nvPr/>
      </p:nvGrpSpPr>
      <p:grpSpPr>
        <a:xfrm>
          <a:off x="0" y="0"/>
          <a:ext cx="0" cy="0"/>
          <a:chOff x="0" y="0"/>
          <a:chExt cx="0" cy="0"/>
        </a:xfrm>
      </p:grpSpPr>
      <p:sp>
        <p:nvSpPr>
          <p:cNvPr id="199" name="Google Shape;199;p25"/>
          <p:cNvSpPr txBox="1"/>
          <p:nvPr>
            <p:ph type="title"/>
          </p:nvPr>
        </p:nvSpPr>
        <p:spPr>
          <a:xfrm>
            <a:off x="311700" y="2885175"/>
            <a:ext cx="8520600" cy="95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Montserrat"/>
                <a:ea typeface="Montserrat"/>
                <a:cs typeface="Montserrat"/>
                <a:sym typeface="Montserrat"/>
              </a:rPr>
              <a:t>How does this machine work?</a:t>
            </a:r>
            <a:endParaRPr b="1" sz="3000">
              <a:latin typeface="Montserrat"/>
              <a:ea typeface="Montserrat"/>
              <a:cs typeface="Montserrat"/>
              <a:sym typeface="Montserrat"/>
            </a:endParaRPr>
          </a:p>
        </p:txBody>
      </p:sp>
      <p:sp>
        <p:nvSpPr>
          <p:cNvPr id="200" name="Google Shape;200;p25"/>
          <p:cNvSpPr txBox="1"/>
          <p:nvPr>
            <p:ph idx="1" type="body"/>
          </p:nvPr>
        </p:nvSpPr>
        <p:spPr>
          <a:xfrm>
            <a:off x="603300" y="3448975"/>
            <a:ext cx="7937400" cy="1564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Antisemitism is a set of stories &amp; myths, largely created to protect people in power by shifting blame for society’s problems to Jews, especially during moments of change or social unrest.</a:t>
            </a:r>
            <a:endParaRPr sz="1800"/>
          </a:p>
        </p:txBody>
      </p:sp>
      <p:pic>
        <p:nvPicPr>
          <p:cNvPr id="201" name="Google Shape;201;p25"/>
          <p:cNvPicPr preferRelativeResize="0"/>
          <p:nvPr/>
        </p:nvPicPr>
        <p:blipFill>
          <a:blip r:embed="rId3">
            <a:alphaModFix/>
          </a:blip>
          <a:stretch>
            <a:fillRect/>
          </a:stretch>
        </p:blipFill>
        <p:spPr>
          <a:xfrm>
            <a:off x="2822104" y="347125"/>
            <a:ext cx="3172751" cy="2224625"/>
          </a:xfrm>
          <a:prstGeom prst="rect">
            <a:avLst/>
          </a:prstGeom>
          <a:noFill/>
          <a:ln>
            <a:noFill/>
          </a:ln>
        </p:spPr>
      </p:pic>
      <p:pic>
        <p:nvPicPr>
          <p:cNvPr id="202" name="Google Shape;202;p25"/>
          <p:cNvPicPr preferRelativeResize="0"/>
          <p:nvPr/>
        </p:nvPicPr>
        <p:blipFill>
          <a:blip r:embed="rId4">
            <a:alphaModFix/>
          </a:blip>
          <a:stretch>
            <a:fillRect/>
          </a:stretch>
        </p:blipFill>
        <p:spPr>
          <a:xfrm>
            <a:off x="6295176" y="1024125"/>
            <a:ext cx="1237425" cy="17027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6"/>
          <p:cNvSpPr txBox="1"/>
          <p:nvPr>
            <p:ph type="title"/>
          </p:nvPr>
        </p:nvSpPr>
        <p:spPr>
          <a:xfrm>
            <a:off x="460950" y="339100"/>
            <a:ext cx="8222100" cy="76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but what the heck is a ‘Semitism’?</a:t>
            </a:r>
            <a:endParaRPr/>
          </a:p>
        </p:txBody>
      </p:sp>
      <p:sp>
        <p:nvSpPr>
          <p:cNvPr id="208" name="Google Shape;208;p26"/>
          <p:cNvSpPr txBox="1"/>
          <p:nvPr>
            <p:ph idx="1" type="body"/>
          </p:nvPr>
        </p:nvSpPr>
        <p:spPr>
          <a:xfrm>
            <a:off x="306200" y="1216638"/>
            <a:ext cx="5880600" cy="2710200"/>
          </a:xfrm>
          <a:prstGeom prst="rect">
            <a:avLst/>
          </a:prstGeom>
        </p:spPr>
        <p:txBody>
          <a:bodyPr anchorCtr="0" anchor="t" bIns="91425" lIns="91425" spcFirstLastPara="1" rIns="91425" wrap="square" tIns="91425">
            <a:normAutofit fontScale="55000"/>
          </a:bodyPr>
          <a:lstStyle/>
          <a:p>
            <a:pPr indent="0" lvl="0" marL="0" rtl="0" algn="l">
              <a:lnSpc>
                <a:spcPct val="115000"/>
              </a:lnSpc>
              <a:spcBef>
                <a:spcPts val="1200"/>
              </a:spcBef>
              <a:spcAft>
                <a:spcPts val="0"/>
              </a:spcAft>
              <a:buNone/>
            </a:pPr>
            <a:r>
              <a:rPr lang="en"/>
              <a:t>The term “antisemitism” was coined in 1879 by German nationalist Wilhelm Marr, who wanted to give his ideology - previously called “Judenhass,” (literally Jew-hate) more credibility. </a:t>
            </a:r>
            <a:endParaRPr/>
          </a:p>
          <a:p>
            <a:pPr indent="0" lvl="0" marL="0" rtl="0" algn="l">
              <a:lnSpc>
                <a:spcPct val="115000"/>
              </a:lnSpc>
              <a:spcBef>
                <a:spcPts val="1200"/>
              </a:spcBef>
              <a:spcAft>
                <a:spcPts val="1200"/>
              </a:spcAft>
              <a:buNone/>
            </a:pPr>
            <a:r>
              <a:rPr lang="en"/>
              <a:t>He proposed the idea of “Semitism,” borrowing the word from the budding world of linguistics, to imagine a worldwide Jewish (Semitic) conspiracy that Jews were inherently inclined to undo European (Christian) society, and his response was the ‘logical’ and scientific-sounding antisemitism. </a:t>
            </a:r>
            <a:endParaRPr/>
          </a:p>
        </p:txBody>
      </p:sp>
      <p:pic>
        <p:nvPicPr>
          <p:cNvPr id="209" name="Google Shape;209;p26"/>
          <p:cNvPicPr preferRelativeResize="0"/>
          <p:nvPr/>
        </p:nvPicPr>
        <p:blipFill rotWithShape="1">
          <a:blip r:embed="rId3">
            <a:alphaModFix/>
          </a:blip>
          <a:srcRect b="0" l="21826" r="21787" t="0"/>
          <a:stretch/>
        </p:blipFill>
        <p:spPr>
          <a:xfrm>
            <a:off x="6360925" y="1216638"/>
            <a:ext cx="2483576" cy="2936525"/>
          </a:xfrm>
          <a:prstGeom prst="rect">
            <a:avLst/>
          </a:prstGeom>
          <a:noFill/>
          <a:ln>
            <a:noFill/>
          </a:ln>
        </p:spPr>
      </p:pic>
      <p:sp>
        <p:nvSpPr>
          <p:cNvPr id="210" name="Google Shape;210;p26"/>
          <p:cNvSpPr txBox="1"/>
          <p:nvPr/>
        </p:nvSpPr>
        <p:spPr>
          <a:xfrm>
            <a:off x="6447075" y="4153175"/>
            <a:ext cx="2425800" cy="353700"/>
          </a:xfrm>
          <a:prstGeom prst="rect">
            <a:avLst/>
          </a:prstGeom>
          <a:noFill/>
          <a:ln>
            <a:noFill/>
          </a:ln>
        </p:spPr>
        <p:txBody>
          <a:bodyPr anchorCtr="0" anchor="t" bIns="91425" lIns="91425" spcFirstLastPara="1" rIns="91425" wrap="square" tIns="91425">
            <a:normAutofit fontScale="70000"/>
          </a:bodyPr>
          <a:lstStyle/>
          <a:p>
            <a:pPr indent="0" lvl="0" marL="0" rtl="0" algn="l">
              <a:spcBef>
                <a:spcPts val="0"/>
              </a:spcBef>
              <a:spcAft>
                <a:spcPts val="0"/>
              </a:spcAft>
              <a:buNone/>
            </a:pPr>
            <a:r>
              <a:rPr lang="en">
                <a:solidFill>
                  <a:schemeClr val="lt1"/>
                </a:solidFill>
                <a:latin typeface="Roboto"/>
                <a:ea typeface="Roboto"/>
                <a:cs typeface="Roboto"/>
                <a:sym typeface="Roboto"/>
              </a:rPr>
              <a:t>Portrait of racist dweeb, Wilhelm Marr</a:t>
            </a:r>
            <a:endParaRPr>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7"/>
          <p:cNvSpPr txBox="1"/>
          <p:nvPr>
            <p:ph type="title"/>
          </p:nvPr>
        </p:nvSpPr>
        <p:spPr>
          <a:xfrm>
            <a:off x="293542" y="174357"/>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Antisemitism has changed over time</a:t>
            </a:r>
            <a:endParaRPr/>
          </a:p>
        </p:txBody>
      </p:sp>
      <p:sp>
        <p:nvSpPr>
          <p:cNvPr id="216" name="Google Shape;216;p27"/>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17" name="Google Shape;217;p27"/>
          <p:cNvGraphicFramePr/>
          <p:nvPr/>
        </p:nvGraphicFramePr>
        <p:xfrm>
          <a:off x="367125" y="1107731"/>
          <a:ext cx="3000000" cy="3000000"/>
        </p:xfrm>
        <a:graphic>
          <a:graphicData uri="http://schemas.openxmlformats.org/drawingml/2006/table">
            <a:tbl>
              <a:tblPr>
                <a:noFill/>
                <a:tableStyleId>{B7351D5F-56D8-4374-9E27-35A8E6F46B38}</a:tableStyleId>
              </a:tblPr>
              <a:tblGrid>
                <a:gridCol w="1442850"/>
                <a:gridCol w="495425"/>
                <a:gridCol w="495425"/>
                <a:gridCol w="495425"/>
                <a:gridCol w="495425"/>
                <a:gridCol w="495425"/>
                <a:gridCol w="495425"/>
                <a:gridCol w="495425"/>
                <a:gridCol w="495425"/>
                <a:gridCol w="495425"/>
                <a:gridCol w="495425"/>
                <a:gridCol w="495425"/>
                <a:gridCol w="495425"/>
                <a:gridCol w="495425"/>
                <a:gridCol w="495425"/>
              </a:tblGrid>
              <a:tr h="367650">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gridSpan="7">
                  <a:txBody>
                    <a:bodyPr/>
                    <a:lstStyle/>
                    <a:p>
                      <a:pPr indent="0" lvl="0" marL="0" rtl="0" algn="ctr">
                        <a:spcBef>
                          <a:spcPts val="0"/>
                        </a:spcBef>
                        <a:spcAft>
                          <a:spcPts val="0"/>
                        </a:spcAft>
                        <a:buNone/>
                      </a:pPr>
                      <a:r>
                        <a:rPr b="1" lang="en" sz="800">
                          <a:solidFill>
                            <a:schemeClr val="lt1"/>
                          </a:solidFill>
                          <a:latin typeface="Cousine"/>
                          <a:ea typeface="Cousine"/>
                          <a:cs typeface="Cousine"/>
                          <a:sym typeface="Cousine"/>
                        </a:rPr>
                        <a:t>Week 1</a:t>
                      </a:r>
                      <a:endParaRPr b="1"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hMerge="1"/>
                <a:tc hMerge="1"/>
                <a:tc hMerge="1"/>
                <a:tc hMerge="1"/>
                <a:tc hMerge="1"/>
                <a:tc hMerge="1"/>
                <a:tc gridSpan="7">
                  <a:txBody>
                    <a:bodyPr/>
                    <a:lstStyle/>
                    <a:p>
                      <a:pPr indent="0" lvl="0" marL="0" rtl="0" algn="ctr">
                        <a:spcBef>
                          <a:spcPts val="0"/>
                        </a:spcBef>
                        <a:spcAft>
                          <a:spcPts val="0"/>
                        </a:spcAft>
                        <a:buNone/>
                      </a:pPr>
                      <a:r>
                        <a:rPr b="1" lang="en" sz="800">
                          <a:solidFill>
                            <a:schemeClr val="lt1"/>
                          </a:solidFill>
                          <a:latin typeface="Cousine"/>
                          <a:ea typeface="Cousine"/>
                          <a:cs typeface="Cousine"/>
                          <a:sym typeface="Cousine"/>
                        </a:rPr>
                        <a:t>Week 2</a:t>
                      </a:r>
                      <a:endParaRPr b="1"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hMerge="1"/>
                <a:tc hMerge="1"/>
                <a:tc hMerge="1"/>
                <a:tc hMerge="1"/>
                <a:tc hMerge="1"/>
                <a:tc hMerge="1"/>
              </a:tr>
              <a:tr h="367650">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1</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2</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3</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4</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5</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6</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7</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8</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9</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10</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11</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12</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13</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14</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r>
              <a:tr h="367650">
                <a:tc>
                  <a:txBody>
                    <a:bodyPr/>
                    <a:lstStyle/>
                    <a:p>
                      <a:pPr indent="0" lvl="0" marL="0" rtl="0" algn="r">
                        <a:spcBef>
                          <a:spcPts val="0"/>
                        </a:spcBef>
                        <a:spcAft>
                          <a:spcPts val="0"/>
                        </a:spcAft>
                        <a:buNone/>
                      </a:pPr>
                      <a:r>
                        <a:rPr lang="en" sz="800">
                          <a:solidFill>
                            <a:schemeClr val="lt1"/>
                          </a:solidFill>
                          <a:latin typeface="Cousine"/>
                          <a:ea typeface="Cousine"/>
                          <a:cs typeface="Cousine"/>
                          <a:sym typeface="Cousine"/>
                        </a:rPr>
                        <a:t>Task 1</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rgbClr val="FFFFFF"/>
                      </a:solidFill>
                      <a:prstDash val="solid"/>
                      <a:round/>
                      <a:headEnd len="sm" w="sm" type="none"/>
                      <a:tailEnd len="sm" w="sm" type="none"/>
                    </a:lnB>
                  </a:tcPr>
                </a:tc>
              </a:tr>
              <a:tr h="367650">
                <a:tc>
                  <a:txBody>
                    <a:bodyPr/>
                    <a:lstStyle/>
                    <a:p>
                      <a:pPr indent="0" lvl="0" marL="0" rtl="0" algn="r">
                        <a:spcBef>
                          <a:spcPts val="0"/>
                        </a:spcBef>
                        <a:spcAft>
                          <a:spcPts val="0"/>
                        </a:spcAft>
                        <a:buClr>
                          <a:schemeClr val="dk1"/>
                        </a:buClr>
                        <a:buSzPts val="1100"/>
                        <a:buFont typeface="Arial"/>
                        <a:buNone/>
                      </a:pPr>
                      <a:r>
                        <a:rPr lang="en" sz="800">
                          <a:solidFill>
                            <a:schemeClr val="lt1"/>
                          </a:solidFill>
                          <a:latin typeface="Cousine"/>
                          <a:ea typeface="Cousine"/>
                          <a:cs typeface="Cousine"/>
                          <a:sym typeface="Cousine"/>
                        </a:rPr>
                        <a:t>Task 2</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r>
              <a:tr h="367650">
                <a:tc>
                  <a:txBody>
                    <a:bodyPr/>
                    <a:lstStyle/>
                    <a:p>
                      <a:pPr indent="0" lvl="0" marL="0" rtl="0" algn="r">
                        <a:spcBef>
                          <a:spcPts val="0"/>
                        </a:spcBef>
                        <a:spcAft>
                          <a:spcPts val="0"/>
                        </a:spcAft>
                        <a:buClr>
                          <a:schemeClr val="dk1"/>
                        </a:buClr>
                        <a:buSzPts val="1100"/>
                        <a:buFont typeface="Arial"/>
                        <a:buNone/>
                      </a:pPr>
                      <a:r>
                        <a:rPr lang="en" sz="800">
                          <a:solidFill>
                            <a:schemeClr val="lt1"/>
                          </a:solidFill>
                          <a:latin typeface="Cousine"/>
                          <a:ea typeface="Cousine"/>
                          <a:cs typeface="Cousine"/>
                          <a:sym typeface="Cousine"/>
                        </a:rPr>
                        <a:t>Task 3</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67650">
                <a:tc>
                  <a:txBody>
                    <a:bodyPr/>
                    <a:lstStyle/>
                    <a:p>
                      <a:pPr indent="0" lvl="0" marL="0" rtl="0" algn="r">
                        <a:spcBef>
                          <a:spcPts val="0"/>
                        </a:spcBef>
                        <a:spcAft>
                          <a:spcPts val="0"/>
                        </a:spcAft>
                        <a:buClr>
                          <a:schemeClr val="dk1"/>
                        </a:buClr>
                        <a:buSzPts val="1100"/>
                        <a:buFont typeface="Arial"/>
                        <a:buNone/>
                      </a:pPr>
                      <a:r>
                        <a:rPr lang="en" sz="800">
                          <a:solidFill>
                            <a:schemeClr val="lt1"/>
                          </a:solidFill>
                          <a:latin typeface="Cousine"/>
                          <a:ea typeface="Cousine"/>
                          <a:cs typeface="Cousine"/>
                          <a:sym typeface="Cousine"/>
                        </a:rPr>
                        <a:t>Task 4</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r>
              <a:tr h="367650">
                <a:tc>
                  <a:txBody>
                    <a:bodyPr/>
                    <a:lstStyle/>
                    <a:p>
                      <a:pPr indent="0" lvl="0" marL="0" rtl="0" algn="r">
                        <a:spcBef>
                          <a:spcPts val="0"/>
                        </a:spcBef>
                        <a:spcAft>
                          <a:spcPts val="0"/>
                        </a:spcAft>
                        <a:buClr>
                          <a:schemeClr val="dk1"/>
                        </a:buClr>
                        <a:buSzPts val="1100"/>
                        <a:buFont typeface="Arial"/>
                        <a:buNone/>
                      </a:pPr>
                      <a:r>
                        <a:rPr lang="en" sz="800">
                          <a:solidFill>
                            <a:schemeClr val="lt1"/>
                          </a:solidFill>
                          <a:latin typeface="Cousine"/>
                          <a:ea typeface="Cousine"/>
                          <a:cs typeface="Cousine"/>
                          <a:sym typeface="Cousine"/>
                        </a:rPr>
                        <a:t>Task 5</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rPr lang="en" sz="800">
                          <a:solidFill>
                            <a:schemeClr val="lt1"/>
                          </a:solidFill>
                          <a:latin typeface="Cousine"/>
                          <a:ea typeface="Cousine"/>
                          <a:cs typeface="Cousine"/>
                          <a:sym typeface="Cousine"/>
                        </a:rPr>
                        <a:t>◆</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67650">
                <a:tc>
                  <a:txBody>
                    <a:bodyPr/>
                    <a:lstStyle/>
                    <a:p>
                      <a:pPr indent="0" lvl="0" marL="0" rtl="0" algn="r">
                        <a:spcBef>
                          <a:spcPts val="0"/>
                        </a:spcBef>
                        <a:spcAft>
                          <a:spcPts val="0"/>
                        </a:spcAft>
                        <a:buClr>
                          <a:schemeClr val="dk1"/>
                        </a:buClr>
                        <a:buSzPts val="1100"/>
                        <a:buFont typeface="Arial"/>
                        <a:buNone/>
                      </a:pPr>
                      <a:r>
                        <a:rPr lang="en" sz="800">
                          <a:solidFill>
                            <a:schemeClr val="lt1"/>
                          </a:solidFill>
                          <a:latin typeface="Cousine"/>
                          <a:ea typeface="Cousine"/>
                          <a:cs typeface="Cousine"/>
                          <a:sym typeface="Cousine"/>
                        </a:rPr>
                        <a:t>Task 6</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l">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alpha val="16200"/>
                      </a:srgbClr>
                    </a:solidFill>
                  </a:tcPr>
                </a:tc>
              </a:tr>
              <a:tr h="367650">
                <a:tc>
                  <a:txBody>
                    <a:bodyPr/>
                    <a:lstStyle/>
                    <a:p>
                      <a:pPr indent="0" lvl="0" marL="0" rtl="0" algn="r">
                        <a:spcBef>
                          <a:spcPts val="0"/>
                        </a:spcBef>
                        <a:spcAft>
                          <a:spcPts val="0"/>
                        </a:spcAft>
                        <a:buClr>
                          <a:schemeClr val="dk1"/>
                        </a:buClr>
                        <a:buSzPts val="1100"/>
                        <a:buFont typeface="Arial"/>
                        <a:buNone/>
                      </a:pPr>
                      <a:r>
                        <a:rPr lang="en" sz="800">
                          <a:solidFill>
                            <a:schemeClr val="lt1"/>
                          </a:solidFill>
                          <a:latin typeface="Cousine"/>
                          <a:ea typeface="Cousine"/>
                          <a:cs typeface="Cousine"/>
                          <a:sym typeface="Cousine"/>
                        </a:rPr>
                        <a:t>Task 7</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73763"/>
                    </a:solidFill>
                  </a:tcPr>
                </a:tc>
              </a:tr>
              <a:tr h="367650">
                <a:tc>
                  <a:txBody>
                    <a:bodyPr/>
                    <a:lstStyle/>
                    <a:p>
                      <a:pPr indent="0" lvl="0" marL="0" rtl="0" algn="r">
                        <a:spcBef>
                          <a:spcPts val="0"/>
                        </a:spcBef>
                        <a:spcAft>
                          <a:spcPts val="0"/>
                        </a:spcAft>
                        <a:buClr>
                          <a:schemeClr val="dk1"/>
                        </a:buClr>
                        <a:buSzPts val="1100"/>
                        <a:buFont typeface="Arial"/>
                        <a:buNone/>
                      </a:pPr>
                      <a:r>
                        <a:rPr lang="en" sz="800">
                          <a:solidFill>
                            <a:schemeClr val="lt1"/>
                          </a:solidFill>
                          <a:latin typeface="Cousine"/>
                          <a:ea typeface="Cousine"/>
                          <a:cs typeface="Cousine"/>
                          <a:sym typeface="Cousine"/>
                        </a:rPr>
                        <a:t>Task 8</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073763">
                        <a:alpha val="16200"/>
                      </a:srgbClr>
                    </a:solidFill>
                  </a:tcPr>
                </a:tc>
                <a:tc>
                  <a:txBody>
                    <a:bodyPr/>
                    <a:lstStyle/>
                    <a:p>
                      <a:pPr indent="0" lvl="0" marL="0" rtl="0" algn="ctr">
                        <a:spcBef>
                          <a:spcPts val="0"/>
                        </a:spcBef>
                        <a:spcAft>
                          <a:spcPts val="0"/>
                        </a:spcAft>
                        <a:buNone/>
                      </a:pPr>
                      <a:r>
                        <a:t/>
                      </a:r>
                      <a:endParaRPr sz="800">
                        <a:solidFill>
                          <a:schemeClr val="lt1"/>
                        </a:solidFill>
                        <a:latin typeface="Cousine"/>
                        <a:ea typeface="Cousine"/>
                        <a:cs typeface="Cousine"/>
                        <a:sym typeface="Cousine"/>
                      </a:endParaRPr>
                    </a:p>
                  </a:txBody>
                  <a:tcPr marT="45700" marB="45700"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chemeClr val="lt1"/>
                      </a:solidFill>
                      <a:prstDash val="solid"/>
                      <a:round/>
                      <a:headEnd len="sm" w="sm" type="none"/>
                      <a:tailEnd len="sm" w="sm" type="none"/>
                    </a:lnB>
                    <a:solidFill>
                      <a:srgbClr val="6AA84F"/>
                    </a:solidFill>
                  </a:tcPr>
                </a:tc>
              </a:tr>
            </a:tbl>
          </a:graphicData>
        </a:graphic>
      </p:graphicFrame>
      <p:pic>
        <p:nvPicPr>
          <p:cNvPr id="218" name="Google Shape;218;p27"/>
          <p:cNvPicPr preferRelativeResize="0"/>
          <p:nvPr/>
        </p:nvPicPr>
        <p:blipFill>
          <a:blip r:embed="rId3">
            <a:alphaModFix/>
          </a:blip>
          <a:stretch>
            <a:fillRect/>
          </a:stretch>
        </p:blipFill>
        <p:spPr>
          <a:xfrm>
            <a:off x="320375" y="654900"/>
            <a:ext cx="8481077" cy="43397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2" name="Shape 222"/>
        <p:cNvGrpSpPr/>
        <p:nvPr/>
      </p:nvGrpSpPr>
      <p:grpSpPr>
        <a:xfrm>
          <a:off x="0" y="0"/>
          <a:ext cx="0" cy="0"/>
          <a:chOff x="0" y="0"/>
          <a:chExt cx="0" cy="0"/>
        </a:xfrm>
      </p:grpSpPr>
      <p:sp>
        <p:nvSpPr>
          <p:cNvPr id="223" name="Google Shape;223;p28"/>
          <p:cNvSpPr txBox="1"/>
          <p:nvPr>
            <p:ph type="title"/>
          </p:nvPr>
        </p:nvSpPr>
        <p:spPr>
          <a:xfrm>
            <a:off x="460950" y="339100"/>
            <a:ext cx="8222100" cy="76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t>This is Both Ancient and Extremely Modern	</a:t>
            </a:r>
            <a:endParaRPr b="1" sz="2500"/>
          </a:p>
        </p:txBody>
      </p:sp>
      <p:sp>
        <p:nvSpPr>
          <p:cNvPr id="224" name="Google Shape;224;p28"/>
          <p:cNvSpPr txBox="1"/>
          <p:nvPr>
            <p:ph idx="1" type="body"/>
          </p:nvPr>
        </p:nvSpPr>
        <p:spPr>
          <a:xfrm>
            <a:off x="460950" y="1106800"/>
            <a:ext cx="8222100" cy="3143100"/>
          </a:xfrm>
          <a:prstGeom prst="rect">
            <a:avLst/>
          </a:prstGeom>
        </p:spPr>
        <p:txBody>
          <a:bodyPr anchorCtr="0" anchor="t" bIns="91425" lIns="91425" spcFirstLastPara="1" rIns="91425" wrap="square" tIns="91425">
            <a:normAutofit fontScale="77500" lnSpcReduction="20000"/>
          </a:bodyPr>
          <a:lstStyle/>
          <a:p>
            <a:pPr indent="-346710" lvl="0" marL="457200" rtl="0" algn="l">
              <a:spcBef>
                <a:spcPts val="1200"/>
              </a:spcBef>
              <a:spcAft>
                <a:spcPts val="0"/>
              </a:spcAft>
              <a:buSzPct val="100000"/>
              <a:buChar char="▪"/>
            </a:pPr>
            <a:r>
              <a:rPr lang="en" sz="2400"/>
              <a:t>Jews have been put in this buffer/scapegoat role physically and rhetorically.</a:t>
            </a:r>
            <a:endParaRPr sz="2400"/>
          </a:p>
          <a:p>
            <a:pPr indent="-346710" lvl="1" marL="914400" rtl="0" algn="l">
              <a:spcBef>
                <a:spcPts val="1000"/>
              </a:spcBef>
              <a:spcAft>
                <a:spcPts val="0"/>
              </a:spcAft>
              <a:buSzPct val="100000"/>
              <a:buChar char="▫"/>
            </a:pPr>
            <a:r>
              <a:rPr lang="en"/>
              <a:t>Early Modern Period (1400-1600s)</a:t>
            </a:r>
            <a:endParaRPr sz="2400"/>
          </a:p>
          <a:p>
            <a:pPr indent="-346710" lvl="2" marL="1371600" rtl="0" algn="l">
              <a:spcBef>
                <a:spcPts val="1000"/>
              </a:spcBef>
              <a:spcAft>
                <a:spcPts val="0"/>
              </a:spcAft>
              <a:buSzPct val="100000"/>
              <a:buChar char="■"/>
            </a:pPr>
            <a:r>
              <a:rPr lang="en" sz="2400"/>
              <a:t>Ital</a:t>
            </a:r>
            <a:r>
              <a:rPr lang="en"/>
              <a:t>ian City States</a:t>
            </a:r>
            <a:endParaRPr sz="2400"/>
          </a:p>
          <a:p>
            <a:pPr indent="-346710" lvl="2" marL="1371600" rtl="0" algn="l">
              <a:spcBef>
                <a:spcPts val="1000"/>
              </a:spcBef>
              <a:spcAft>
                <a:spcPts val="0"/>
              </a:spcAft>
              <a:buSzPct val="100000"/>
              <a:buChar char="■"/>
            </a:pPr>
            <a:r>
              <a:rPr lang="en" sz="2400"/>
              <a:t>Eastern Europe</a:t>
            </a:r>
            <a:endParaRPr sz="2400"/>
          </a:p>
          <a:p>
            <a:pPr indent="-346710" lvl="1" marL="914400" rtl="0" algn="l">
              <a:spcBef>
                <a:spcPts val="1000"/>
              </a:spcBef>
              <a:spcAft>
                <a:spcPts val="0"/>
              </a:spcAft>
              <a:buSzPct val="100000"/>
              <a:buChar char="▫"/>
            </a:pPr>
            <a:r>
              <a:rPr lang="en" sz="2400"/>
              <a:t>The Protocols</a:t>
            </a:r>
            <a:r>
              <a:rPr lang="en"/>
              <a:t> of the Elders of Zion</a:t>
            </a:r>
            <a:endParaRPr sz="2400"/>
          </a:p>
          <a:p>
            <a:pPr indent="-346710" lvl="1" marL="914400" rtl="0" algn="l">
              <a:spcBef>
                <a:spcPts val="1000"/>
              </a:spcBef>
              <a:spcAft>
                <a:spcPts val="0"/>
              </a:spcAft>
              <a:buSzPct val="100000"/>
              <a:buChar char="▫"/>
            </a:pPr>
            <a:r>
              <a:rPr lang="en" sz="2400"/>
              <a:t>Red Scares 1 &amp; 2</a:t>
            </a:r>
            <a:endParaRPr sz="2400"/>
          </a:p>
          <a:p>
            <a:pPr indent="-346710" lvl="0" marL="457200" rtl="0" algn="l">
              <a:spcBef>
                <a:spcPts val="1200"/>
              </a:spcBef>
              <a:spcAft>
                <a:spcPts val="0"/>
              </a:spcAft>
              <a:buSzPct val="100000"/>
              <a:buChar char="▪"/>
            </a:pPr>
            <a:r>
              <a:rPr lang="en" sz="2400"/>
              <a:t>Stereotypes/Common Tropes</a:t>
            </a:r>
            <a:endParaRPr sz="2400"/>
          </a:p>
          <a:p>
            <a:pPr indent="0" lvl="0" marL="0" rtl="0" algn="ctr">
              <a:spcBef>
                <a:spcPts val="1000"/>
              </a:spcBef>
              <a:spcAft>
                <a:spcPts val="0"/>
              </a:spcAft>
              <a:buNone/>
            </a:pPr>
            <a:r>
              <a:t/>
            </a:r>
            <a:endParaRPr sz="2400">
              <a:solidFill>
                <a:srgbClr val="6666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0" st="0"/>
                                            </p:txEl>
                                          </p:spTgt>
                                        </p:tgtEl>
                                        <p:attrNameLst>
                                          <p:attrName>style.visibility</p:attrName>
                                        </p:attrNameLst>
                                      </p:cBhvr>
                                      <p:to>
                                        <p:strVal val="visible"/>
                                      </p:to>
                                    </p:set>
                                    <p:animEffect filter="fade" transition="in">
                                      <p:cBhvr>
                                        <p:cTn dur="1000"/>
                                        <p:tgtEl>
                                          <p:spTgt spid="2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1" st="1"/>
                                            </p:txEl>
                                          </p:spTgt>
                                        </p:tgtEl>
                                        <p:attrNameLst>
                                          <p:attrName>style.visibility</p:attrName>
                                        </p:attrNameLst>
                                      </p:cBhvr>
                                      <p:to>
                                        <p:strVal val="visible"/>
                                      </p:to>
                                    </p:set>
                                    <p:animEffect filter="fade" transition="in">
                                      <p:cBhvr>
                                        <p:cTn dur="1000"/>
                                        <p:tgtEl>
                                          <p:spTgt spid="2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2" st="2"/>
                                            </p:txEl>
                                          </p:spTgt>
                                        </p:tgtEl>
                                        <p:attrNameLst>
                                          <p:attrName>style.visibility</p:attrName>
                                        </p:attrNameLst>
                                      </p:cBhvr>
                                      <p:to>
                                        <p:strVal val="visible"/>
                                      </p:to>
                                    </p:set>
                                    <p:animEffect filter="fade" transition="in">
                                      <p:cBhvr>
                                        <p:cTn dur="1000"/>
                                        <p:tgtEl>
                                          <p:spTgt spid="2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3" st="3"/>
                                            </p:txEl>
                                          </p:spTgt>
                                        </p:tgtEl>
                                        <p:attrNameLst>
                                          <p:attrName>style.visibility</p:attrName>
                                        </p:attrNameLst>
                                      </p:cBhvr>
                                      <p:to>
                                        <p:strVal val="visible"/>
                                      </p:to>
                                    </p:set>
                                    <p:animEffect filter="fade" transition="in">
                                      <p:cBhvr>
                                        <p:cTn dur="1000"/>
                                        <p:tgtEl>
                                          <p:spTgt spid="22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4" st="4"/>
                                            </p:txEl>
                                          </p:spTgt>
                                        </p:tgtEl>
                                        <p:attrNameLst>
                                          <p:attrName>style.visibility</p:attrName>
                                        </p:attrNameLst>
                                      </p:cBhvr>
                                      <p:to>
                                        <p:strVal val="visible"/>
                                      </p:to>
                                    </p:set>
                                    <p:animEffect filter="fade" transition="in">
                                      <p:cBhvr>
                                        <p:cTn dur="1000"/>
                                        <p:tgtEl>
                                          <p:spTgt spid="22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5" st="5"/>
                                            </p:txEl>
                                          </p:spTgt>
                                        </p:tgtEl>
                                        <p:attrNameLst>
                                          <p:attrName>style.visibility</p:attrName>
                                        </p:attrNameLst>
                                      </p:cBhvr>
                                      <p:to>
                                        <p:strVal val="visible"/>
                                      </p:to>
                                    </p:set>
                                    <p:animEffect filter="fade" transition="in">
                                      <p:cBhvr>
                                        <p:cTn dur="1000"/>
                                        <p:tgtEl>
                                          <p:spTgt spid="22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6" st="6"/>
                                            </p:txEl>
                                          </p:spTgt>
                                        </p:tgtEl>
                                        <p:attrNameLst>
                                          <p:attrName>style.visibility</p:attrName>
                                        </p:attrNameLst>
                                      </p:cBhvr>
                                      <p:to>
                                        <p:strVal val="visible"/>
                                      </p:to>
                                    </p:set>
                                    <p:animEffect filter="fade" transition="in">
                                      <p:cBhvr>
                                        <p:cTn dur="1000"/>
                                        <p:tgtEl>
                                          <p:spTgt spid="22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7" st="7"/>
                                            </p:txEl>
                                          </p:spTgt>
                                        </p:tgtEl>
                                        <p:attrNameLst>
                                          <p:attrName>style.visibility</p:attrName>
                                        </p:attrNameLst>
                                      </p:cBhvr>
                                      <p:to>
                                        <p:strVal val="visible"/>
                                      </p:to>
                                    </p:set>
                                    <p:animEffect filter="fade" transition="in">
                                      <p:cBhvr>
                                        <p:cTn dur="1000"/>
                                        <p:tgtEl>
                                          <p:spTgt spid="22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8" name="Shape 228"/>
        <p:cNvGrpSpPr/>
        <p:nvPr/>
      </p:nvGrpSpPr>
      <p:grpSpPr>
        <a:xfrm>
          <a:off x="0" y="0"/>
          <a:ext cx="0" cy="0"/>
          <a:chOff x="0" y="0"/>
          <a:chExt cx="0" cy="0"/>
        </a:xfrm>
      </p:grpSpPr>
      <p:sp>
        <p:nvSpPr>
          <p:cNvPr id="229" name="Google Shape;229;p29"/>
          <p:cNvSpPr txBox="1"/>
          <p:nvPr>
            <p:ph type="title"/>
          </p:nvPr>
        </p:nvSpPr>
        <p:spPr>
          <a:xfrm>
            <a:off x="460950" y="237075"/>
            <a:ext cx="8222100" cy="109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Antisemitism is a synthesis of Historical and Structural Scapegoating	</a:t>
            </a:r>
            <a:endParaRPr/>
          </a:p>
        </p:txBody>
      </p:sp>
      <p:sp>
        <p:nvSpPr>
          <p:cNvPr id="230" name="Google Shape;230;p29"/>
          <p:cNvSpPr txBox="1"/>
          <p:nvPr>
            <p:ph idx="1" type="body"/>
          </p:nvPr>
        </p:nvSpPr>
        <p:spPr>
          <a:xfrm>
            <a:off x="471900" y="1335375"/>
            <a:ext cx="8222100" cy="3065400"/>
          </a:xfrm>
          <a:prstGeom prst="rect">
            <a:avLst/>
          </a:prstGeom>
        </p:spPr>
        <p:txBody>
          <a:bodyPr anchorCtr="0" anchor="t" bIns="91425" lIns="91425" spcFirstLastPara="1" rIns="91425" wrap="square" tIns="91425">
            <a:noAutofit/>
          </a:bodyPr>
          <a:lstStyle/>
          <a:p>
            <a:pPr indent="-323850" lvl="0" marL="457200" rtl="0" algn="l">
              <a:spcBef>
                <a:spcPts val="1200"/>
              </a:spcBef>
              <a:spcAft>
                <a:spcPts val="0"/>
              </a:spcAft>
              <a:buSzPts val="1500"/>
              <a:buChar char="●"/>
            </a:pPr>
            <a:r>
              <a:rPr lang="en" sz="1500"/>
              <a:t>It’s more than a series of individual acts of hatred, it’s a set of lies that white supremacy tells us. And it’s for a reason.</a:t>
            </a:r>
            <a:endParaRPr sz="1500"/>
          </a:p>
          <a:p>
            <a:pPr indent="-323850" lvl="0" marL="457200" rtl="0" algn="l">
              <a:spcBef>
                <a:spcPts val="1000"/>
              </a:spcBef>
              <a:spcAft>
                <a:spcPts val="0"/>
              </a:spcAft>
              <a:buSzPts val="1500"/>
              <a:buChar char="●"/>
            </a:pPr>
            <a:r>
              <a:rPr lang="en" sz="1500"/>
              <a:t>It has changed drastically from its origins in Christian persecution</a:t>
            </a:r>
            <a:endParaRPr sz="1500"/>
          </a:p>
          <a:p>
            <a:pPr indent="-323850" lvl="0" marL="457200" rtl="0" algn="l">
              <a:spcBef>
                <a:spcPts val="1000"/>
              </a:spcBef>
              <a:spcAft>
                <a:spcPts val="0"/>
              </a:spcAft>
              <a:buSzPts val="1500"/>
              <a:buChar char="●"/>
            </a:pPr>
            <a:r>
              <a:rPr lang="en" sz="1500"/>
              <a:t>As the world became simultaneously more interconnected and unequal, the power of antisemitic narratives have grown</a:t>
            </a:r>
            <a:endParaRPr sz="1500"/>
          </a:p>
          <a:p>
            <a:pPr indent="-323850" lvl="0" marL="457200" rtl="0" algn="l">
              <a:spcBef>
                <a:spcPts val="1200"/>
              </a:spcBef>
              <a:spcAft>
                <a:spcPts val="0"/>
              </a:spcAft>
              <a:buSzPts val="1500"/>
              <a:buChar char="●"/>
            </a:pPr>
            <a:r>
              <a:rPr lang="en" sz="1500"/>
              <a:t>Capitalism needs racism in order to dehumanize Black and brown people to exploit for free and cheap labor. It needs antisemitism in order to create a scapegoat and obscure capitalism itself (more on this in a bit).</a:t>
            </a:r>
            <a:endParaRPr sz="1500"/>
          </a:p>
          <a:p>
            <a:pPr indent="0" lvl="0" marL="0" rtl="0" algn="ctr">
              <a:spcBef>
                <a:spcPts val="1000"/>
              </a:spcBef>
              <a:spcAft>
                <a:spcPts val="0"/>
              </a:spcAft>
              <a:buNone/>
            </a:pPr>
            <a:r>
              <a:t/>
            </a:r>
            <a:endParaRPr sz="2400">
              <a:solidFill>
                <a:srgbClr val="6666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4" name="Shape 234"/>
        <p:cNvGrpSpPr/>
        <p:nvPr/>
      </p:nvGrpSpPr>
      <p:grpSpPr>
        <a:xfrm>
          <a:off x="0" y="0"/>
          <a:ext cx="0" cy="0"/>
          <a:chOff x="0" y="0"/>
          <a:chExt cx="0" cy="0"/>
        </a:xfrm>
      </p:grpSpPr>
      <p:sp>
        <p:nvSpPr>
          <p:cNvPr id="235" name="Google Shape;235;p30"/>
          <p:cNvSpPr txBox="1"/>
          <p:nvPr>
            <p:ph type="title"/>
          </p:nvPr>
        </p:nvSpPr>
        <p:spPr>
          <a:xfrm>
            <a:off x="311700" y="2621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latin typeface="Montserrat"/>
                <a:ea typeface="Montserrat"/>
                <a:cs typeface="Montserrat"/>
                <a:sym typeface="Montserrat"/>
              </a:rPr>
              <a:t>How has it (generally) worked?</a:t>
            </a:r>
            <a:endParaRPr b="1" sz="3020">
              <a:latin typeface="Montserrat"/>
              <a:ea typeface="Montserrat"/>
              <a:cs typeface="Montserrat"/>
              <a:sym typeface="Montserrat"/>
            </a:endParaRPr>
          </a:p>
        </p:txBody>
      </p:sp>
      <p:sp>
        <p:nvSpPr>
          <p:cNvPr id="236" name="Google Shape;236;p30"/>
          <p:cNvSpPr txBox="1"/>
          <p:nvPr>
            <p:ph idx="1" type="body"/>
          </p:nvPr>
        </p:nvSpPr>
        <p:spPr>
          <a:xfrm>
            <a:off x="1619250" y="1006950"/>
            <a:ext cx="5905500" cy="740400"/>
          </a:xfrm>
          <a:prstGeom prst="rect">
            <a:avLst/>
          </a:prstGeom>
        </p:spPr>
        <p:txBody>
          <a:bodyPr anchorCtr="0" anchor="t" bIns="91425" lIns="91425" spcFirstLastPara="1" rIns="91425" wrap="square" tIns="91425">
            <a:noAutofit/>
          </a:bodyPr>
          <a:lstStyle/>
          <a:p>
            <a:pPr indent="0" lvl="0" marL="0" rtl="0" algn="ctr">
              <a:lnSpc>
                <a:spcPct val="100000"/>
              </a:lnSpc>
              <a:spcBef>
                <a:spcPts val="600"/>
              </a:spcBef>
              <a:spcAft>
                <a:spcPts val="0"/>
              </a:spcAft>
              <a:buSzPts val="935"/>
              <a:buNone/>
            </a:pPr>
            <a:r>
              <a:rPr b="1" lang="en" sz="1829">
                <a:latin typeface="Montserrat"/>
                <a:ea typeface="Montserrat"/>
                <a:cs typeface="Montserrat"/>
                <a:sym typeface="Montserrat"/>
              </a:rPr>
              <a:t>Power structure isolates Jews, especially from other minority/exploited/oppressed groups.</a:t>
            </a:r>
            <a:endParaRPr b="1" sz="1829">
              <a:latin typeface="Montserrat"/>
              <a:ea typeface="Montserrat"/>
              <a:cs typeface="Montserrat"/>
              <a:sym typeface="Montserrat"/>
            </a:endParaRPr>
          </a:p>
        </p:txBody>
      </p:sp>
      <p:sp>
        <p:nvSpPr>
          <p:cNvPr id="237" name="Google Shape;237;p30"/>
          <p:cNvSpPr/>
          <p:nvPr/>
        </p:nvSpPr>
        <p:spPr>
          <a:xfrm rot="-2062821">
            <a:off x="7365622" y="1500709"/>
            <a:ext cx="400578" cy="596788"/>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0"/>
          <p:cNvSpPr txBox="1"/>
          <p:nvPr/>
        </p:nvSpPr>
        <p:spPr>
          <a:xfrm>
            <a:off x="4800800" y="3353400"/>
            <a:ext cx="7315200" cy="8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0"/>
          <p:cNvSpPr txBox="1"/>
          <p:nvPr/>
        </p:nvSpPr>
        <p:spPr>
          <a:xfrm>
            <a:off x="4724300" y="2049250"/>
            <a:ext cx="4343700" cy="153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chemeClr val="lt1"/>
                </a:solidFill>
                <a:latin typeface="Montserrat"/>
                <a:ea typeface="Montserrat"/>
                <a:cs typeface="Montserrat"/>
                <a:sym typeface="Montserrat"/>
              </a:rPr>
              <a:t>Power structure teaches other oppressed groups out of identifying the sources of their exploitation, encouraging them to channel anger at Jews instead.</a:t>
            </a:r>
            <a:endParaRPr b="1" sz="1800">
              <a:solidFill>
                <a:schemeClr val="lt1"/>
              </a:solidFill>
              <a:latin typeface="Montserrat"/>
              <a:ea typeface="Montserrat"/>
              <a:cs typeface="Montserrat"/>
              <a:sym typeface="Montserrat"/>
            </a:endParaRPr>
          </a:p>
        </p:txBody>
      </p:sp>
      <p:sp>
        <p:nvSpPr>
          <p:cNvPr id="240" name="Google Shape;240;p30"/>
          <p:cNvSpPr/>
          <p:nvPr/>
        </p:nvSpPr>
        <p:spPr>
          <a:xfrm>
            <a:off x="3548900" y="2201550"/>
            <a:ext cx="952500" cy="5079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0"/>
          <p:cNvSpPr txBox="1"/>
          <p:nvPr/>
        </p:nvSpPr>
        <p:spPr>
          <a:xfrm>
            <a:off x="235200" y="2201550"/>
            <a:ext cx="3384300" cy="74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lt1"/>
                </a:solidFill>
                <a:latin typeface="Montserrat"/>
                <a:ea typeface="Montserrat"/>
                <a:cs typeface="Montserrat"/>
                <a:sym typeface="Montserrat"/>
              </a:rPr>
              <a:t>Jews are targeted for violence or other danger.</a:t>
            </a:r>
            <a:endParaRPr b="1" sz="1800">
              <a:solidFill>
                <a:schemeClr val="lt1"/>
              </a:solidFill>
              <a:latin typeface="Montserrat"/>
              <a:ea typeface="Montserrat"/>
              <a:cs typeface="Montserrat"/>
              <a:sym typeface="Montserrat"/>
            </a:endParaRPr>
          </a:p>
        </p:txBody>
      </p:sp>
      <p:sp>
        <p:nvSpPr>
          <p:cNvPr id="242" name="Google Shape;242;p30"/>
          <p:cNvSpPr/>
          <p:nvPr/>
        </p:nvSpPr>
        <p:spPr>
          <a:xfrm>
            <a:off x="1293225" y="2978175"/>
            <a:ext cx="447600" cy="740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0"/>
          <p:cNvSpPr txBox="1"/>
          <p:nvPr/>
        </p:nvSpPr>
        <p:spPr>
          <a:xfrm>
            <a:off x="150650" y="3754825"/>
            <a:ext cx="7749000" cy="99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lt1"/>
                </a:solidFill>
                <a:latin typeface="Montserrat"/>
                <a:ea typeface="Montserrat"/>
                <a:cs typeface="Montserrat"/>
                <a:sym typeface="Montserrat"/>
              </a:rPr>
              <a:t>In hopes of gaining safety, Jews cooperate with ruling elites, creating pressure to silence themselves and not rise up against the powerful, for protection against greater targeting.</a:t>
            </a:r>
            <a:endParaRPr b="1" sz="1800">
              <a:solidFill>
                <a:schemeClr val="lt1"/>
              </a:solidFill>
              <a:latin typeface="Montserrat"/>
              <a:ea typeface="Montserrat"/>
              <a:cs typeface="Montserrat"/>
              <a:sym typeface="Montserrat"/>
            </a:endParaRPr>
          </a:p>
        </p:txBody>
      </p:sp>
      <p:sp>
        <p:nvSpPr>
          <p:cNvPr id="244" name="Google Shape;244;p30"/>
          <p:cNvSpPr/>
          <p:nvPr/>
        </p:nvSpPr>
        <p:spPr>
          <a:xfrm>
            <a:off x="7620200" y="3647050"/>
            <a:ext cx="1219200" cy="794400"/>
          </a:xfrm>
          <a:prstGeom prst="bentUpArrow">
            <a:avLst>
              <a:gd fmla="val 25000" name="adj1"/>
              <a:gd fmla="val 25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 name="Shape 76"/>
        <p:cNvGrpSpPr/>
        <p:nvPr/>
      </p:nvGrpSpPr>
      <p:grpSpPr>
        <a:xfrm>
          <a:off x="0" y="0"/>
          <a:ext cx="0" cy="0"/>
          <a:chOff x="0" y="0"/>
          <a:chExt cx="0" cy="0"/>
        </a:xfrm>
      </p:grpSpPr>
      <p:sp>
        <p:nvSpPr>
          <p:cNvPr id="77" name="Google Shape;77;p13"/>
          <p:cNvSpPr txBox="1"/>
          <p:nvPr>
            <p:ph type="ctrTitle"/>
          </p:nvPr>
        </p:nvSpPr>
        <p:spPr>
          <a:xfrm>
            <a:off x="311700" y="147475"/>
            <a:ext cx="8520600" cy="9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But first, a case study </a:t>
            </a:r>
            <a:endParaRPr sz="3600"/>
          </a:p>
        </p:txBody>
      </p:sp>
      <p:pic>
        <p:nvPicPr>
          <p:cNvPr id="78" name="Google Shape;78;p13"/>
          <p:cNvPicPr preferRelativeResize="0"/>
          <p:nvPr/>
        </p:nvPicPr>
        <p:blipFill>
          <a:blip r:embed="rId3">
            <a:alphaModFix/>
          </a:blip>
          <a:stretch>
            <a:fillRect/>
          </a:stretch>
        </p:blipFill>
        <p:spPr>
          <a:xfrm>
            <a:off x="1256175" y="1106275"/>
            <a:ext cx="6631644" cy="3732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8" name="Shape 248"/>
        <p:cNvGrpSpPr/>
        <p:nvPr/>
      </p:nvGrpSpPr>
      <p:grpSpPr>
        <a:xfrm>
          <a:off x="0" y="0"/>
          <a:ext cx="0" cy="0"/>
          <a:chOff x="0" y="0"/>
          <a:chExt cx="0" cy="0"/>
        </a:xfrm>
      </p:grpSpPr>
      <p:sp>
        <p:nvSpPr>
          <p:cNvPr id="249" name="Google Shape;249;p31"/>
          <p:cNvSpPr txBox="1"/>
          <p:nvPr>
            <p:ph type="title"/>
          </p:nvPr>
        </p:nvSpPr>
        <p:spPr>
          <a:xfrm>
            <a:off x="395700" y="504400"/>
            <a:ext cx="8222100" cy="76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antisemitism look like?</a:t>
            </a:r>
            <a:endParaRPr/>
          </a:p>
        </p:txBody>
      </p:sp>
      <p:sp>
        <p:nvSpPr>
          <p:cNvPr id="250" name="Google Shape;250;p31"/>
          <p:cNvSpPr txBox="1"/>
          <p:nvPr>
            <p:ph idx="1" type="body"/>
          </p:nvPr>
        </p:nvSpPr>
        <p:spPr>
          <a:xfrm>
            <a:off x="471900" y="1241075"/>
            <a:ext cx="8222100" cy="31596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AutoNum type="arabicPeriod"/>
            </a:pPr>
            <a:r>
              <a:rPr lang="en" sz="1400"/>
              <a:t>It functions differently than other types of oppression, which makes it hard to recognize. It appears to punch up.</a:t>
            </a:r>
            <a:endParaRPr sz="1400"/>
          </a:p>
          <a:p>
            <a:pPr indent="-317500" lvl="0" marL="457200" marR="0" rtl="0" algn="l">
              <a:lnSpc>
                <a:spcPct val="115000"/>
              </a:lnSpc>
              <a:spcBef>
                <a:spcPts val="1000"/>
              </a:spcBef>
              <a:spcAft>
                <a:spcPts val="0"/>
              </a:spcAft>
              <a:buSzPts val="1400"/>
              <a:buAutoNum type="arabicPeriod"/>
            </a:pPr>
            <a:r>
              <a:rPr lang="en" sz="1400"/>
              <a:t>One of the main pillars of antisemitism is to keep the Jewish face in front of power, so that Jews become the target of people’s rage.</a:t>
            </a:r>
            <a:endParaRPr sz="1400"/>
          </a:p>
          <a:p>
            <a:pPr indent="-317500" lvl="0" marL="457200" marR="0" rtl="0" algn="l">
              <a:lnSpc>
                <a:spcPct val="115000"/>
              </a:lnSpc>
              <a:spcBef>
                <a:spcPts val="1000"/>
              </a:spcBef>
              <a:spcAft>
                <a:spcPts val="0"/>
              </a:spcAft>
              <a:buSzPts val="1400"/>
              <a:buAutoNum type="arabicPeriod"/>
            </a:pPr>
            <a:r>
              <a:rPr lang="en" sz="1400"/>
              <a:t>Like a turning gear, it’s cyclical and is generally strongest when Jews are otherwise assimilated and doing well (that’s a feature, not a bug).</a:t>
            </a:r>
            <a:endParaRPr sz="1400"/>
          </a:p>
          <a:p>
            <a:pPr indent="-317500" lvl="0" marL="457200" marR="0" rtl="0" algn="l">
              <a:lnSpc>
                <a:spcPct val="115000"/>
              </a:lnSpc>
              <a:spcBef>
                <a:spcPts val="1000"/>
              </a:spcBef>
              <a:spcAft>
                <a:spcPts val="0"/>
              </a:spcAft>
              <a:buSzPts val="1400"/>
              <a:buAutoNum type="arabicPeriod"/>
            </a:pPr>
            <a:r>
              <a:rPr lang="en" sz="1400"/>
              <a:t>So we have to have some power and influence to make the stories seem true.</a:t>
            </a:r>
            <a:endParaRPr sz="1400"/>
          </a:p>
          <a:p>
            <a:pPr indent="-317500" lvl="0" marL="457200" marR="0" rtl="0" algn="l">
              <a:lnSpc>
                <a:spcPct val="115000"/>
              </a:lnSpc>
              <a:spcBef>
                <a:spcPts val="1000"/>
              </a:spcBef>
              <a:spcAft>
                <a:spcPts val="1000"/>
              </a:spcAft>
              <a:buSzPts val="1400"/>
              <a:buAutoNum type="arabicPeriod"/>
            </a:pPr>
            <a:r>
              <a:rPr lang="en" sz="1400"/>
              <a:t>Some antisemitic tropes seem like compliments - but they are still lies that white supremacy tell us and they should be interrogated.</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4" name="Shape 254"/>
        <p:cNvGrpSpPr/>
        <p:nvPr/>
      </p:nvGrpSpPr>
      <p:grpSpPr>
        <a:xfrm>
          <a:off x="0" y="0"/>
          <a:ext cx="0" cy="0"/>
          <a:chOff x="0" y="0"/>
          <a:chExt cx="0" cy="0"/>
        </a:xfrm>
      </p:grpSpPr>
      <p:sp>
        <p:nvSpPr>
          <p:cNvPr id="255" name="Google Shape;255;p32"/>
          <p:cNvSpPr txBox="1"/>
          <p:nvPr>
            <p:ph type="title"/>
          </p:nvPr>
        </p:nvSpPr>
        <p:spPr>
          <a:xfrm>
            <a:off x="407721" y="351426"/>
            <a:ext cx="3393000" cy="4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it does:</a:t>
            </a:r>
            <a:endParaRPr/>
          </a:p>
        </p:txBody>
      </p:sp>
      <p:sp>
        <p:nvSpPr>
          <p:cNvPr id="256" name="Google Shape;256;p32"/>
          <p:cNvSpPr txBox="1"/>
          <p:nvPr/>
        </p:nvSpPr>
        <p:spPr>
          <a:xfrm>
            <a:off x="3624500" y="2126425"/>
            <a:ext cx="5177100" cy="740100"/>
          </a:xfrm>
          <a:prstGeom prst="rect">
            <a:avLst/>
          </a:prstGeom>
          <a:noFill/>
          <a:ln cap="rnd" cmpd="sng" w="19050">
            <a:solidFill>
              <a:srgbClr val="FFFFFF"/>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ousine"/>
                <a:ea typeface="Cousine"/>
                <a:cs typeface="Cousine"/>
                <a:sym typeface="Cousine"/>
              </a:rPr>
              <a:t>Claims that Jews are the “man behind the curtain,”</a:t>
            </a:r>
            <a:endParaRPr sz="1200">
              <a:solidFill>
                <a:srgbClr val="FFFFFF"/>
              </a:solidFill>
              <a:latin typeface="Cousine"/>
              <a:ea typeface="Cousine"/>
              <a:cs typeface="Cousine"/>
              <a:sym typeface="Cousine"/>
            </a:endParaRPr>
          </a:p>
          <a:p>
            <a:pPr indent="0" lvl="0" marL="0" rtl="0" algn="ctr">
              <a:spcBef>
                <a:spcPts val="0"/>
              </a:spcBef>
              <a:spcAft>
                <a:spcPts val="0"/>
              </a:spcAft>
              <a:buNone/>
            </a:pPr>
            <a:r>
              <a:rPr lang="en" sz="1200">
                <a:solidFill>
                  <a:srgbClr val="FFFFFF"/>
                </a:solidFill>
                <a:latin typeface="Cousine"/>
                <a:ea typeface="Cousine"/>
                <a:cs typeface="Cousine"/>
                <a:sym typeface="Cousine"/>
              </a:rPr>
              <a:t>controlling the levers of power </a:t>
            </a:r>
            <a:endParaRPr sz="1200">
              <a:solidFill>
                <a:srgbClr val="FFFFFF"/>
              </a:solidFill>
              <a:latin typeface="Cousine"/>
              <a:ea typeface="Cousine"/>
              <a:cs typeface="Cousine"/>
              <a:sym typeface="Cousine"/>
            </a:endParaRPr>
          </a:p>
        </p:txBody>
      </p:sp>
      <p:sp>
        <p:nvSpPr>
          <p:cNvPr id="257" name="Google Shape;257;p32"/>
          <p:cNvSpPr txBox="1"/>
          <p:nvPr/>
        </p:nvSpPr>
        <p:spPr>
          <a:xfrm>
            <a:off x="3624500" y="3901400"/>
            <a:ext cx="5177100" cy="740100"/>
          </a:xfrm>
          <a:prstGeom prst="rect">
            <a:avLst/>
          </a:pr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Cousine"/>
                <a:ea typeface="Cousine"/>
                <a:cs typeface="Cousine"/>
                <a:sym typeface="Cousine"/>
              </a:rPr>
              <a:t>But antisemitism IS the curtain.</a:t>
            </a:r>
            <a:endParaRPr sz="2700">
              <a:solidFill>
                <a:srgbClr val="FFFFFF"/>
              </a:solidFill>
              <a:latin typeface="Cousine"/>
              <a:ea typeface="Cousine"/>
              <a:cs typeface="Cousine"/>
              <a:sym typeface="Cousine"/>
            </a:endParaRPr>
          </a:p>
        </p:txBody>
      </p:sp>
      <p:cxnSp>
        <p:nvCxnSpPr>
          <p:cNvPr id="258" name="Google Shape;258;p32"/>
          <p:cNvCxnSpPr>
            <a:stCxn id="259" idx="2"/>
            <a:endCxn id="256" idx="0"/>
          </p:cNvCxnSpPr>
          <p:nvPr/>
        </p:nvCxnSpPr>
        <p:spPr>
          <a:xfrm>
            <a:off x="6213075" y="1091525"/>
            <a:ext cx="0" cy="1035000"/>
          </a:xfrm>
          <a:prstGeom prst="straightConnector1">
            <a:avLst/>
          </a:prstGeom>
          <a:noFill/>
          <a:ln cap="rnd" cmpd="sng" w="9525">
            <a:solidFill>
              <a:srgbClr val="FFFFFF"/>
            </a:solidFill>
            <a:prstDash val="solid"/>
            <a:round/>
            <a:headEnd len="lg" w="lg" type="oval"/>
            <a:tailEnd len="lg" w="lg" type="triangle"/>
          </a:ln>
        </p:spPr>
      </p:cxnSp>
      <p:cxnSp>
        <p:nvCxnSpPr>
          <p:cNvPr id="260" name="Google Shape;260;p32"/>
          <p:cNvCxnSpPr>
            <a:stCxn id="256" idx="2"/>
            <a:endCxn id="257" idx="0"/>
          </p:cNvCxnSpPr>
          <p:nvPr/>
        </p:nvCxnSpPr>
        <p:spPr>
          <a:xfrm>
            <a:off x="6213050" y="2866525"/>
            <a:ext cx="0" cy="1035000"/>
          </a:xfrm>
          <a:prstGeom prst="straightConnector1">
            <a:avLst/>
          </a:prstGeom>
          <a:noFill/>
          <a:ln cap="rnd" cmpd="sng" w="9525">
            <a:solidFill>
              <a:srgbClr val="FFFFFF"/>
            </a:solidFill>
            <a:prstDash val="solid"/>
            <a:round/>
            <a:headEnd len="lg" w="lg" type="oval"/>
            <a:tailEnd len="lg" w="lg" type="triangle"/>
          </a:ln>
        </p:spPr>
      </p:cxnSp>
      <p:sp>
        <p:nvSpPr>
          <p:cNvPr id="259" name="Google Shape;259;p32"/>
          <p:cNvSpPr txBox="1"/>
          <p:nvPr/>
        </p:nvSpPr>
        <p:spPr>
          <a:xfrm>
            <a:off x="3624525" y="351425"/>
            <a:ext cx="5177100" cy="740100"/>
          </a:xfrm>
          <a:prstGeom prst="rect">
            <a:avLst/>
          </a:prstGeom>
          <a:noFill/>
          <a:ln cap="rnd" cmpd="sng" w="19050">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ousine"/>
                <a:ea typeface="Cousine"/>
                <a:cs typeface="Cousine"/>
                <a:sym typeface="Cousine"/>
              </a:rPr>
              <a:t>Keeps wheels of economic oppression hidden from view. </a:t>
            </a:r>
            <a:endParaRPr sz="1200">
              <a:solidFill>
                <a:srgbClr val="FFFFFF"/>
              </a:solidFill>
              <a:latin typeface="Cousine"/>
              <a:ea typeface="Cousine"/>
              <a:cs typeface="Cousine"/>
              <a:sym typeface="Cousine"/>
            </a:endParaRPr>
          </a:p>
          <a:p>
            <a:pPr indent="0" lvl="0" marL="0" rtl="0" algn="ctr">
              <a:spcBef>
                <a:spcPts val="0"/>
              </a:spcBef>
              <a:spcAft>
                <a:spcPts val="0"/>
              </a:spcAft>
              <a:buNone/>
            </a:pPr>
            <a:r>
              <a:rPr lang="en" sz="1200">
                <a:solidFill>
                  <a:srgbClr val="FFFFFF"/>
                </a:solidFill>
                <a:latin typeface="Cousine"/>
                <a:ea typeface="Cousine"/>
                <a:cs typeface="Cousine"/>
                <a:sym typeface="Cousine"/>
              </a:rPr>
              <a:t>It is meant to obscure class, caste &amp; racial oppression</a:t>
            </a:r>
            <a:endParaRPr sz="1200">
              <a:solidFill>
                <a:srgbClr val="FFFFFF"/>
              </a:solidFill>
              <a:latin typeface="Cousine"/>
              <a:ea typeface="Cousine"/>
              <a:cs typeface="Cousine"/>
              <a:sym typeface="Cousine"/>
            </a:endParaRPr>
          </a:p>
        </p:txBody>
      </p:sp>
      <p:sp>
        <p:nvSpPr>
          <p:cNvPr id="261" name="Google Shape;261;p32"/>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2" name="Google Shape;262;p32"/>
          <p:cNvSpPr txBox="1"/>
          <p:nvPr>
            <p:ph type="title"/>
          </p:nvPr>
        </p:nvSpPr>
        <p:spPr>
          <a:xfrm>
            <a:off x="407721" y="2288567"/>
            <a:ext cx="3393000" cy="4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it does it:</a:t>
            </a:r>
            <a:endParaRPr/>
          </a:p>
        </p:txBody>
      </p:sp>
      <p:sp>
        <p:nvSpPr>
          <p:cNvPr id="263" name="Google Shape;263;p32"/>
          <p:cNvSpPr txBox="1"/>
          <p:nvPr>
            <p:ph type="title"/>
          </p:nvPr>
        </p:nvSpPr>
        <p:spPr>
          <a:xfrm>
            <a:off x="359400" y="4063492"/>
            <a:ext cx="3393000" cy="4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it </a:t>
            </a:r>
            <a:r>
              <a:rPr b="1" lang="en"/>
              <a:t>actually</a:t>
            </a:r>
            <a:r>
              <a:rPr lang="en"/>
              <a:t> is: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3"/>
          <p:cNvSpPr txBox="1"/>
          <p:nvPr>
            <p:ph type="title"/>
          </p:nvPr>
        </p:nvSpPr>
        <p:spPr>
          <a:xfrm>
            <a:off x="460950" y="415300"/>
            <a:ext cx="8222100" cy="76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Why do we need to understand this now?</a:t>
            </a:r>
            <a:endParaRPr b="1" sz="2400"/>
          </a:p>
        </p:txBody>
      </p:sp>
      <p:sp>
        <p:nvSpPr>
          <p:cNvPr id="269" name="Google Shape;269;p33"/>
          <p:cNvSpPr txBox="1"/>
          <p:nvPr>
            <p:ph idx="1" type="body"/>
          </p:nvPr>
        </p:nvSpPr>
        <p:spPr>
          <a:xfrm>
            <a:off x="405725" y="1216650"/>
            <a:ext cx="8222100" cy="2710200"/>
          </a:xfrm>
          <a:prstGeom prst="rect">
            <a:avLst/>
          </a:prstGeom>
        </p:spPr>
        <p:txBody>
          <a:bodyPr anchorCtr="0" anchor="t" bIns="91425" lIns="91425" spcFirstLastPara="1" rIns="91425" wrap="square" tIns="91425">
            <a:noAutofit/>
          </a:bodyPr>
          <a:lstStyle/>
          <a:p>
            <a:pPr indent="-317500" lvl="0" marL="457200" rtl="0" algn="l">
              <a:spcBef>
                <a:spcPts val="1200"/>
              </a:spcBef>
              <a:spcAft>
                <a:spcPts val="0"/>
              </a:spcAft>
              <a:buSzPts val="1400"/>
              <a:buChar char="▪"/>
            </a:pPr>
            <a:r>
              <a:rPr lang="en" sz="1400"/>
              <a:t>Antisemitism works in relationship with racism and xenophobia to divert people away from the systems oppressing them. We can’t change those systems if we buy into the diversion. </a:t>
            </a:r>
            <a:endParaRPr sz="1400"/>
          </a:p>
          <a:p>
            <a:pPr indent="-374650" lvl="1" marL="742950" rtl="0" algn="l">
              <a:spcBef>
                <a:spcPts val="1200"/>
              </a:spcBef>
              <a:spcAft>
                <a:spcPts val="0"/>
              </a:spcAft>
              <a:buSzPts val="1400"/>
              <a:buChar char="▫"/>
            </a:pPr>
            <a:r>
              <a:rPr lang="en" sz="1400"/>
              <a:t>Our movements need to learn about &amp; be able to identify the underlying power structure to dismantle racialized capitalism and massive power inequality - and not believing it’s “the Jews.”</a:t>
            </a:r>
            <a:endParaRPr sz="1400"/>
          </a:p>
          <a:p>
            <a:pPr indent="-317500" lvl="0" marL="457200" rtl="0" algn="l">
              <a:spcBef>
                <a:spcPts val="1200"/>
              </a:spcBef>
              <a:spcAft>
                <a:spcPts val="0"/>
              </a:spcAft>
              <a:buSzPts val="1400"/>
              <a:buChar char="▪"/>
            </a:pPr>
            <a:r>
              <a:rPr lang="en" sz="1400"/>
              <a:t>The political moment is loaded with conspiracy theories and a lot of them have direct roots in antisemitism. </a:t>
            </a:r>
            <a:endParaRPr sz="1400"/>
          </a:p>
          <a:p>
            <a:pPr indent="-374650" lvl="1" marL="742950" rtl="0" algn="l">
              <a:spcBef>
                <a:spcPts val="1200"/>
              </a:spcBef>
              <a:spcAft>
                <a:spcPts val="1000"/>
              </a:spcAft>
              <a:buSzPts val="1400"/>
              <a:buChar char="▫"/>
            </a:pPr>
            <a:r>
              <a:rPr lang="en" sz="1400"/>
              <a:t>It’s so important to understand this in order to unpack and undermine them when we see and hear them.</a:t>
            </a:r>
            <a:endParaRPr sz="1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4"/>
          <p:cNvSpPr txBox="1"/>
          <p:nvPr>
            <p:ph type="ctrTitle"/>
          </p:nvPr>
        </p:nvSpPr>
        <p:spPr>
          <a:xfrm>
            <a:off x="921200" y="1284978"/>
            <a:ext cx="72057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accent3"/>
                </a:solidFill>
              </a:rPr>
              <a:t>3</a:t>
            </a:r>
            <a:endParaRPr sz="6000">
              <a:solidFill>
                <a:schemeClr val="accent3"/>
              </a:solidFill>
            </a:endParaRPr>
          </a:p>
          <a:p>
            <a:pPr indent="0" lvl="0" marL="0" rtl="0" algn="l">
              <a:spcBef>
                <a:spcPts val="0"/>
              </a:spcBef>
              <a:spcAft>
                <a:spcPts val="0"/>
              </a:spcAft>
              <a:buNone/>
            </a:pPr>
            <a:r>
              <a:rPr lang="en"/>
              <a:t>White Nationalism</a:t>
            </a:r>
            <a:endParaRPr/>
          </a:p>
        </p:txBody>
      </p:sp>
      <p:sp>
        <p:nvSpPr>
          <p:cNvPr id="275" name="Google Shape;275;p34"/>
          <p:cNvSpPr txBox="1"/>
          <p:nvPr>
            <p:ph idx="1" type="subTitle"/>
          </p:nvPr>
        </p:nvSpPr>
        <p:spPr>
          <a:xfrm>
            <a:off x="4698564" y="3108819"/>
            <a:ext cx="3542400" cy="784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American as Apple Pie,</a:t>
            </a:r>
            <a:endParaRPr/>
          </a:p>
          <a:p>
            <a:pPr indent="0" lvl="0" marL="0" rtl="0" algn="r">
              <a:spcBef>
                <a:spcPts val="0"/>
              </a:spcBef>
              <a:spcAft>
                <a:spcPts val="0"/>
              </a:spcAft>
              <a:buNone/>
            </a:pPr>
            <a:r>
              <a:rPr lang="en"/>
              <a:t>Now a Global Export</a:t>
            </a:r>
            <a:endParaRPr/>
          </a:p>
        </p:txBody>
      </p:sp>
      <p:sp>
        <p:nvSpPr>
          <p:cNvPr id="276" name="Google Shape;276;p34"/>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5"/>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White Supremacy: </a:t>
            </a:r>
            <a:endParaRPr b="1"/>
          </a:p>
          <a:p>
            <a:pPr indent="0" lvl="0" marL="0" rtl="0" algn="l">
              <a:spcBef>
                <a:spcPts val="600"/>
              </a:spcBef>
              <a:spcAft>
                <a:spcPts val="0"/>
              </a:spcAft>
              <a:buNone/>
            </a:pPr>
            <a:r>
              <a:rPr lang="en"/>
              <a:t>Belief that white people are superior to other people.</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
              <a:t>Also applies to </a:t>
            </a:r>
            <a:r>
              <a:rPr b="1" lang="en" u="sng"/>
              <a:t>systems</a:t>
            </a:r>
            <a:r>
              <a:rPr b="1" lang="en"/>
              <a:t> </a:t>
            </a:r>
            <a:r>
              <a:rPr lang="en"/>
              <a:t>that were founded on these beliefs [or by those with these beliefs] and continue to enforce these artificial societal ‘norms’</a:t>
            </a:r>
            <a:endParaRPr/>
          </a:p>
        </p:txBody>
      </p:sp>
      <p:sp>
        <p:nvSpPr>
          <p:cNvPr id="282" name="Google Shape;282;p35"/>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u="sng"/>
              <a:t>What’s the difference?</a:t>
            </a:r>
            <a:endParaRPr b="1" sz="2600" u="sng"/>
          </a:p>
        </p:txBody>
      </p:sp>
      <p:sp>
        <p:nvSpPr>
          <p:cNvPr id="283" name="Google Shape;283;p35"/>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White Nationalism: </a:t>
            </a:r>
            <a:endParaRPr b="1"/>
          </a:p>
          <a:p>
            <a:pPr indent="0" lvl="0" marL="0" rtl="0" algn="l">
              <a:spcBef>
                <a:spcPts val="600"/>
              </a:spcBef>
              <a:spcAft>
                <a:spcPts val="0"/>
              </a:spcAft>
              <a:buNone/>
            </a:pPr>
            <a:r>
              <a:rPr lang="en"/>
              <a:t>Belief in a ‘white identity’ and a need/desire for a nation-state </a:t>
            </a:r>
            <a:r>
              <a:rPr b="1" lang="en" u="sng"/>
              <a:t>exclusively</a:t>
            </a:r>
            <a:r>
              <a:rPr lang="en"/>
              <a:t> for white people. </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
              <a:t>White Nationalism is inherently a white supremacist ideology</a:t>
            </a:r>
            <a:endParaRPr/>
          </a:p>
        </p:txBody>
      </p:sp>
      <p:sp>
        <p:nvSpPr>
          <p:cNvPr id="284" name="Google Shape;284;p35"/>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6"/>
          <p:cNvSpPr txBox="1"/>
          <p:nvPr>
            <p:ph type="title"/>
          </p:nvPr>
        </p:nvSpPr>
        <p:spPr>
          <a:xfrm>
            <a:off x="311700" y="341700"/>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Montserrat"/>
                <a:ea typeface="Montserrat"/>
                <a:cs typeface="Montserrat"/>
                <a:sym typeface="Montserrat"/>
              </a:rPr>
              <a:t>White Nationalist Ideology</a:t>
            </a:r>
            <a:endParaRPr b="1" sz="3000">
              <a:latin typeface="Montserrat"/>
              <a:ea typeface="Montserrat"/>
              <a:cs typeface="Montserrat"/>
              <a:sym typeface="Montserrat"/>
            </a:endParaRPr>
          </a:p>
        </p:txBody>
      </p:sp>
      <p:sp>
        <p:nvSpPr>
          <p:cNvPr id="290" name="Google Shape;290;p36"/>
          <p:cNvSpPr txBox="1"/>
          <p:nvPr>
            <p:ph idx="1" type="body"/>
          </p:nvPr>
        </p:nvSpPr>
        <p:spPr>
          <a:xfrm>
            <a:off x="311700" y="1137150"/>
            <a:ext cx="8520600" cy="34575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AutoNum type="arabicPeriod"/>
            </a:pPr>
            <a:r>
              <a:rPr lang="en" sz="1800"/>
              <a:t>Whites* are a biologically defined people.</a:t>
            </a:r>
            <a:endParaRPr sz="1800"/>
          </a:p>
          <a:p>
            <a:pPr indent="-342900" lvl="0" marL="457200" rtl="0" algn="l">
              <a:spcBef>
                <a:spcPts val="1000"/>
              </a:spcBef>
              <a:spcAft>
                <a:spcPts val="0"/>
              </a:spcAft>
              <a:buSzPts val="1800"/>
              <a:buAutoNum type="arabicPeriod"/>
            </a:pPr>
            <a:r>
              <a:rPr lang="en" sz="1800"/>
              <a:t>Black people and other People of Color are biologically inferior. Therefore, their achievements present a </a:t>
            </a:r>
            <a:r>
              <a:rPr b="1" i="1" lang="en" sz="1800">
                <a:latin typeface="Montserrat"/>
                <a:ea typeface="Montserrat"/>
                <a:cs typeface="Montserrat"/>
                <a:sym typeface="Montserrat"/>
              </a:rPr>
              <a:t>logical</a:t>
            </a:r>
            <a:r>
              <a:rPr lang="en" sz="1800"/>
              <a:t> and </a:t>
            </a:r>
            <a:r>
              <a:rPr b="1" i="1" lang="en" sz="1800">
                <a:latin typeface="Montserrat"/>
                <a:ea typeface="Montserrat"/>
                <a:cs typeface="Montserrat"/>
                <a:sym typeface="Montserrat"/>
              </a:rPr>
              <a:t>existential</a:t>
            </a:r>
            <a:r>
              <a:rPr lang="en" sz="1800"/>
              <a:t> problem.</a:t>
            </a:r>
            <a:endParaRPr sz="1800"/>
          </a:p>
          <a:p>
            <a:pPr indent="-342900" lvl="0" marL="457200" rtl="0" algn="l">
              <a:spcBef>
                <a:spcPts val="1000"/>
              </a:spcBef>
              <a:spcAft>
                <a:spcPts val="0"/>
              </a:spcAft>
              <a:buSzPts val="1800"/>
              <a:buAutoNum type="arabicPeriod"/>
            </a:pPr>
            <a:r>
              <a:rPr lang="en" sz="1800"/>
              <a:t>Jews are a race – a demonic, conspiratorial race.</a:t>
            </a:r>
            <a:endParaRPr sz="1800"/>
          </a:p>
          <a:p>
            <a:pPr indent="-342900" lvl="0" marL="457200" rtl="0" algn="l">
              <a:spcBef>
                <a:spcPts val="1000"/>
              </a:spcBef>
              <a:spcAft>
                <a:spcPts val="1000"/>
              </a:spcAft>
              <a:buSzPts val="1800"/>
              <a:buAutoNum type="arabicPeriod"/>
            </a:pPr>
            <a:r>
              <a:rPr lang="en" sz="1800"/>
              <a:t>Whatever success People of Color have in America, Jews are behind it: Jews form a cabal that uses People of Color as pawns to destroy white nationhood. </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0" st="0"/>
                                            </p:txEl>
                                          </p:spTgt>
                                        </p:tgtEl>
                                        <p:attrNameLst>
                                          <p:attrName>style.visibility</p:attrName>
                                        </p:attrNameLst>
                                      </p:cBhvr>
                                      <p:to>
                                        <p:strVal val="visible"/>
                                      </p:to>
                                    </p:set>
                                    <p:animEffect filter="fade" transition="in">
                                      <p:cBhvr>
                                        <p:cTn dur="1000"/>
                                        <p:tgtEl>
                                          <p:spTgt spid="2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1" st="1"/>
                                            </p:txEl>
                                          </p:spTgt>
                                        </p:tgtEl>
                                        <p:attrNameLst>
                                          <p:attrName>style.visibility</p:attrName>
                                        </p:attrNameLst>
                                      </p:cBhvr>
                                      <p:to>
                                        <p:strVal val="visible"/>
                                      </p:to>
                                    </p:set>
                                    <p:animEffect filter="fade" transition="in">
                                      <p:cBhvr>
                                        <p:cTn dur="1000"/>
                                        <p:tgtEl>
                                          <p:spTgt spid="2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2" st="2"/>
                                            </p:txEl>
                                          </p:spTgt>
                                        </p:tgtEl>
                                        <p:attrNameLst>
                                          <p:attrName>style.visibility</p:attrName>
                                        </p:attrNameLst>
                                      </p:cBhvr>
                                      <p:to>
                                        <p:strVal val="visible"/>
                                      </p:to>
                                    </p:set>
                                    <p:animEffect filter="fade" transition="in">
                                      <p:cBhvr>
                                        <p:cTn dur="1000"/>
                                        <p:tgtEl>
                                          <p:spTgt spid="2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3" st="3"/>
                                            </p:txEl>
                                          </p:spTgt>
                                        </p:tgtEl>
                                        <p:attrNameLst>
                                          <p:attrName>style.visibility</p:attrName>
                                        </p:attrNameLst>
                                      </p:cBhvr>
                                      <p:to>
                                        <p:strVal val="visible"/>
                                      </p:to>
                                    </p:set>
                                    <p:animEffect filter="fade" transition="in">
                                      <p:cBhvr>
                                        <p:cTn dur="1000"/>
                                        <p:tgtEl>
                                          <p:spTgt spid="29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7"/>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extremely short history of white nationalism</a:t>
            </a:r>
            <a:endParaRPr/>
          </a:p>
        </p:txBody>
      </p:sp>
      <p:sp>
        <p:nvSpPr>
          <p:cNvPr id="296" name="Google Shape;296;p37"/>
          <p:cNvSpPr txBox="1"/>
          <p:nvPr>
            <p:ph idx="1" type="body"/>
          </p:nvPr>
        </p:nvSpPr>
        <p:spPr>
          <a:xfrm>
            <a:off x="343225" y="1125000"/>
            <a:ext cx="8290800" cy="36390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b="1" lang="en" sz="1300"/>
              <a:t>The Lost Cause-</a:t>
            </a:r>
            <a:r>
              <a:rPr lang="en" sz="1300"/>
              <a:t> Reconstruction loosely enforced, ex-Confederates are not punished and instead wage a war of terror &amp; realize history is written by those who hold </a:t>
            </a:r>
            <a:r>
              <a:rPr lang="en" sz="1300" u="sng"/>
              <a:t>the pen</a:t>
            </a:r>
            <a:r>
              <a:rPr lang="en" sz="1300"/>
              <a:t>.</a:t>
            </a:r>
            <a:endParaRPr sz="1300"/>
          </a:p>
          <a:p>
            <a:pPr indent="0" lvl="0" marL="0" rtl="0" algn="l">
              <a:spcBef>
                <a:spcPts val="600"/>
              </a:spcBef>
              <a:spcAft>
                <a:spcPts val="0"/>
              </a:spcAft>
              <a:buNone/>
            </a:pPr>
            <a:r>
              <a:t/>
            </a:r>
            <a:endParaRPr sz="1300"/>
          </a:p>
          <a:p>
            <a:pPr indent="-311150" lvl="0" marL="457200" rtl="0" algn="l">
              <a:spcBef>
                <a:spcPts val="600"/>
              </a:spcBef>
              <a:spcAft>
                <a:spcPts val="0"/>
              </a:spcAft>
              <a:buSzPts val="1300"/>
              <a:buChar char="▪"/>
            </a:pPr>
            <a:r>
              <a:rPr b="1" lang="en" sz="1300"/>
              <a:t>The First Red Scare- </a:t>
            </a:r>
            <a:r>
              <a:rPr lang="en" sz="1300"/>
              <a:t>in the first few years after the Russian Revolution, an anti-communist paranoia sweeps the nation largely targeting Black &amp; immigrant communities which are viewed as ‘hotbeds’ of Bolshevism.</a:t>
            </a:r>
            <a:endParaRPr sz="1300"/>
          </a:p>
          <a:p>
            <a:pPr indent="0" lvl="0" marL="457200" rtl="0" algn="l">
              <a:spcBef>
                <a:spcPts val="600"/>
              </a:spcBef>
              <a:spcAft>
                <a:spcPts val="0"/>
              </a:spcAft>
              <a:buNone/>
            </a:pPr>
            <a:r>
              <a:t/>
            </a:r>
            <a:endParaRPr b="1" sz="1300"/>
          </a:p>
          <a:p>
            <a:pPr indent="-311150" lvl="0" marL="457200" rtl="0" algn="l">
              <a:spcBef>
                <a:spcPts val="600"/>
              </a:spcBef>
              <a:spcAft>
                <a:spcPts val="0"/>
              </a:spcAft>
              <a:buSzPts val="1300"/>
              <a:buChar char="▪"/>
            </a:pPr>
            <a:r>
              <a:rPr b="1" lang="en" sz="1300"/>
              <a:t>The Roaring 20s-</a:t>
            </a:r>
            <a:r>
              <a:rPr lang="en" sz="1300"/>
              <a:t> The Klan resurges (nearly </a:t>
            </a:r>
            <a:r>
              <a:rPr lang="en" sz="1300" u="sng"/>
              <a:t>4 million</a:t>
            </a:r>
            <a:r>
              <a:rPr lang="en" sz="1300"/>
              <a:t> members), Henry Ford distributes antisemitic screeds</a:t>
            </a:r>
            <a:endParaRPr sz="1300"/>
          </a:p>
          <a:p>
            <a:pPr indent="0" lvl="0" marL="457200" rtl="0" algn="l">
              <a:spcBef>
                <a:spcPts val="600"/>
              </a:spcBef>
              <a:spcAft>
                <a:spcPts val="0"/>
              </a:spcAft>
              <a:buNone/>
            </a:pPr>
            <a:r>
              <a:t/>
            </a:r>
            <a:endParaRPr sz="1300"/>
          </a:p>
          <a:p>
            <a:pPr indent="-311150" lvl="0" marL="457200" rtl="0" algn="l">
              <a:spcBef>
                <a:spcPts val="600"/>
              </a:spcBef>
              <a:spcAft>
                <a:spcPts val="0"/>
              </a:spcAft>
              <a:buSzPts val="1300"/>
              <a:buChar char="▪"/>
            </a:pPr>
            <a:r>
              <a:rPr b="1" lang="en" sz="1300"/>
              <a:t>The Great Depression</a:t>
            </a:r>
            <a:r>
              <a:rPr lang="en" sz="1300"/>
              <a:t>- While the ‘Business plot’ fails to overthrow FDR, and mass ‘Popular Front’ politics ( multi-racial, multi-faith coalition of socialists, communists, sharecroppers, trade unionists and more) pushes back against fascist movements in the US</a:t>
            </a:r>
            <a:endParaRPr sz="1300"/>
          </a:p>
          <a:p>
            <a:pPr indent="0" lvl="0" marL="0" rtl="0" algn="l">
              <a:spcBef>
                <a:spcPts val="600"/>
              </a:spcBef>
              <a:spcAft>
                <a:spcPts val="0"/>
              </a:spcAft>
              <a:buNone/>
            </a:pPr>
            <a:r>
              <a:t/>
            </a:r>
            <a:endParaRPr sz="1400"/>
          </a:p>
          <a:p>
            <a:pPr indent="0" lvl="0" marL="0" rtl="0" algn="l">
              <a:spcBef>
                <a:spcPts val="600"/>
              </a:spcBef>
              <a:spcAft>
                <a:spcPts val="0"/>
              </a:spcAft>
              <a:buNone/>
            </a:pPr>
            <a:r>
              <a:t/>
            </a:r>
            <a:endParaRPr sz="1400"/>
          </a:p>
        </p:txBody>
      </p:sp>
      <p:sp>
        <p:nvSpPr>
          <p:cNvPr id="297" name="Google Shape;297;p37"/>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8"/>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Prophets of Deceit</a:t>
            </a:r>
            <a:endParaRPr b="1"/>
          </a:p>
          <a:p>
            <a:pPr indent="0" lvl="0" marL="0" rtl="0" algn="l">
              <a:spcBef>
                <a:spcPts val="0"/>
              </a:spcBef>
              <a:spcAft>
                <a:spcPts val="0"/>
              </a:spcAft>
              <a:buClr>
                <a:schemeClr val="dk1"/>
              </a:buClr>
              <a:buSzPts val="1100"/>
              <a:buFont typeface="Arial"/>
              <a:buNone/>
            </a:pPr>
            <a:r>
              <a:rPr lang="en" sz="1200"/>
              <a:t>Some characters &amp; groups from the last high-water mark of American fascism</a:t>
            </a:r>
            <a:endParaRPr sz="12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03" name="Google Shape;303;p38"/>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4" name="Google Shape;304;p38"/>
          <p:cNvSpPr/>
          <p:nvPr/>
        </p:nvSpPr>
        <p:spPr>
          <a:xfrm>
            <a:off x="474900" y="1363400"/>
            <a:ext cx="3996900" cy="1584600"/>
          </a:xfrm>
          <a:prstGeom prst="rect">
            <a:avLst/>
          </a:prstGeom>
          <a:solidFill>
            <a:srgbClr val="073763">
              <a:alpha val="16200"/>
            </a:srgbClr>
          </a:solidFill>
          <a:ln>
            <a:noFill/>
          </a:ln>
        </p:spPr>
        <p:txBody>
          <a:bodyPr anchorCtr="0" anchor="t" bIns="91425" lIns="91425" spcFirstLastPara="1" rIns="1371600" wrap="square" tIns="91425">
            <a:noAutofit/>
          </a:bodyPr>
          <a:lstStyle/>
          <a:p>
            <a:pPr indent="0" lvl="0" marL="0" rtl="0" algn="l">
              <a:spcBef>
                <a:spcPts val="0"/>
              </a:spcBef>
              <a:spcAft>
                <a:spcPts val="0"/>
              </a:spcAft>
              <a:buNone/>
            </a:pPr>
            <a:r>
              <a:rPr b="1" lang="en">
                <a:solidFill>
                  <a:schemeClr val="lt1"/>
                </a:solidFill>
                <a:latin typeface="Cousine"/>
                <a:ea typeface="Cousine"/>
                <a:cs typeface="Cousine"/>
                <a:sym typeface="Cousine"/>
              </a:rPr>
              <a:t>Henry Ford</a:t>
            </a:r>
            <a:endParaRPr b="1">
              <a:solidFill>
                <a:schemeClr val="lt1"/>
              </a:solidFill>
              <a:latin typeface="Cousine"/>
              <a:ea typeface="Cousine"/>
              <a:cs typeface="Cousine"/>
              <a:sym typeface="Cousine"/>
            </a:endParaRPr>
          </a:p>
          <a:p>
            <a:pPr indent="0" lvl="0" marL="0" marR="249247" rtl="0" algn="just">
              <a:spcBef>
                <a:spcPts val="600"/>
              </a:spcBef>
              <a:spcAft>
                <a:spcPts val="600"/>
              </a:spcAft>
              <a:buNone/>
            </a:pPr>
            <a:r>
              <a:rPr lang="en" sz="800">
                <a:solidFill>
                  <a:schemeClr val="lt1"/>
                </a:solidFill>
                <a:latin typeface="Cousine"/>
                <a:ea typeface="Cousine"/>
                <a:cs typeface="Cousine"/>
                <a:sym typeface="Cousine"/>
              </a:rPr>
              <a:t>Ford was a rabid antisemite &amp; racist figure. Through his company-town newspaper the Dearborn independent and his Ford dealerships, he managed to distribute the Tsarist “Elder Protocols” to a new audience, gaining the attention &amp; adoration of Nazi Germany</a:t>
            </a:r>
            <a:endParaRPr sz="800">
              <a:solidFill>
                <a:schemeClr val="lt1"/>
              </a:solidFill>
              <a:latin typeface="Cousine"/>
              <a:ea typeface="Cousine"/>
              <a:cs typeface="Cousine"/>
              <a:sym typeface="Cousine"/>
            </a:endParaRPr>
          </a:p>
        </p:txBody>
      </p:sp>
      <p:sp>
        <p:nvSpPr>
          <p:cNvPr id="305" name="Google Shape;305;p38"/>
          <p:cNvSpPr/>
          <p:nvPr/>
        </p:nvSpPr>
        <p:spPr>
          <a:xfrm>
            <a:off x="4637019" y="1363400"/>
            <a:ext cx="3996900" cy="1584600"/>
          </a:xfrm>
          <a:prstGeom prst="rect">
            <a:avLst/>
          </a:prstGeom>
          <a:solidFill>
            <a:srgbClr val="073763">
              <a:alpha val="16200"/>
            </a:srgbClr>
          </a:solidFill>
          <a:ln>
            <a:noFill/>
          </a:ln>
        </p:spPr>
        <p:txBody>
          <a:bodyPr anchorCtr="0" anchor="t" bIns="91425" lIns="971550" spcFirstLastPara="1" rIns="91425" wrap="square" tIns="91425">
            <a:noAutofit/>
          </a:bodyPr>
          <a:lstStyle/>
          <a:p>
            <a:pPr indent="0" lvl="0" marL="0" rtl="0" algn="r">
              <a:spcBef>
                <a:spcPts val="0"/>
              </a:spcBef>
              <a:spcAft>
                <a:spcPts val="0"/>
              </a:spcAft>
              <a:buNone/>
            </a:pPr>
            <a:r>
              <a:rPr b="1" lang="en">
                <a:solidFill>
                  <a:schemeClr val="lt1"/>
                </a:solidFill>
                <a:latin typeface="Cousine"/>
                <a:ea typeface="Cousine"/>
                <a:cs typeface="Cousine"/>
                <a:sym typeface="Cousine"/>
              </a:rPr>
              <a:t>Father Coughlin</a:t>
            </a:r>
            <a:endParaRPr b="1">
              <a:solidFill>
                <a:schemeClr val="lt1"/>
              </a:solidFill>
              <a:latin typeface="Cousine"/>
              <a:ea typeface="Cousine"/>
              <a:cs typeface="Cousine"/>
              <a:sym typeface="Cousine"/>
            </a:endParaRPr>
          </a:p>
          <a:p>
            <a:pPr indent="0" lvl="0" marL="685800" rtl="0" algn="r">
              <a:spcBef>
                <a:spcPts val="600"/>
              </a:spcBef>
              <a:spcAft>
                <a:spcPts val="0"/>
              </a:spcAft>
              <a:buNone/>
            </a:pPr>
            <a:r>
              <a:rPr lang="en" sz="800">
                <a:solidFill>
                  <a:schemeClr val="lt1"/>
                </a:solidFill>
                <a:latin typeface="Cousine"/>
                <a:ea typeface="Cousine"/>
                <a:cs typeface="Cousine"/>
                <a:sym typeface="Cousine"/>
              </a:rPr>
              <a:t>Coughlin was the first of the shock-jock radio hosts, his radio show had millions of listeners. He used his immense platform to spread conspiracy theories much like the televangelists of the 1970s and the far-right personalities of today. </a:t>
            </a:r>
            <a:endParaRPr sz="800">
              <a:solidFill>
                <a:schemeClr val="lt1"/>
              </a:solidFill>
              <a:latin typeface="Cousine"/>
              <a:ea typeface="Cousine"/>
              <a:cs typeface="Cousine"/>
              <a:sym typeface="Cousine"/>
            </a:endParaRPr>
          </a:p>
          <a:p>
            <a:pPr indent="0" lvl="0" marL="0" rtl="0" algn="r">
              <a:spcBef>
                <a:spcPts val="600"/>
              </a:spcBef>
              <a:spcAft>
                <a:spcPts val="600"/>
              </a:spcAft>
              <a:buNone/>
            </a:pPr>
            <a:r>
              <a:t/>
            </a:r>
            <a:endParaRPr b="1" sz="1000">
              <a:solidFill>
                <a:schemeClr val="lt1"/>
              </a:solidFill>
              <a:latin typeface="Cousine"/>
              <a:ea typeface="Cousine"/>
              <a:cs typeface="Cousine"/>
              <a:sym typeface="Cousine"/>
            </a:endParaRPr>
          </a:p>
        </p:txBody>
      </p:sp>
      <p:sp>
        <p:nvSpPr>
          <p:cNvPr id="306" name="Google Shape;306;p38"/>
          <p:cNvSpPr/>
          <p:nvPr/>
        </p:nvSpPr>
        <p:spPr>
          <a:xfrm>
            <a:off x="474900" y="3121900"/>
            <a:ext cx="3996900" cy="1584600"/>
          </a:xfrm>
          <a:prstGeom prst="rect">
            <a:avLst/>
          </a:prstGeom>
          <a:solidFill>
            <a:srgbClr val="073763">
              <a:alpha val="16200"/>
            </a:srgbClr>
          </a:solidFill>
          <a:ln>
            <a:noFill/>
          </a:ln>
        </p:spPr>
        <p:txBody>
          <a:bodyPr anchorCtr="0" anchor="b" bIns="91425" lIns="91425" spcFirstLastPara="1" rIns="1850275" wrap="square" tIns="91425">
            <a:noAutofit/>
          </a:bodyPr>
          <a:lstStyle/>
          <a:p>
            <a:pPr indent="0" lvl="0" marL="0" rtl="0" algn="l">
              <a:spcBef>
                <a:spcPts val="0"/>
              </a:spcBef>
              <a:spcAft>
                <a:spcPts val="0"/>
              </a:spcAft>
              <a:buClr>
                <a:schemeClr val="dk1"/>
              </a:buClr>
              <a:buSzPts val="1100"/>
              <a:buFont typeface="Arial"/>
              <a:buNone/>
            </a:pPr>
            <a:r>
              <a:rPr b="1" lang="en">
                <a:solidFill>
                  <a:schemeClr val="lt1"/>
                </a:solidFill>
                <a:latin typeface="Cousine"/>
                <a:ea typeface="Cousine"/>
                <a:cs typeface="Cousine"/>
                <a:sym typeface="Cousine"/>
              </a:rPr>
              <a:t>The Silver Legion</a:t>
            </a:r>
            <a:endParaRPr b="1">
              <a:solidFill>
                <a:schemeClr val="lt1"/>
              </a:solidFill>
              <a:latin typeface="Cousine"/>
              <a:ea typeface="Cousine"/>
              <a:cs typeface="Cousine"/>
              <a:sym typeface="Cousine"/>
            </a:endParaRPr>
          </a:p>
          <a:p>
            <a:pPr indent="0" lvl="0" marL="0" marR="57150" rtl="0" algn="l">
              <a:spcBef>
                <a:spcPts val="600"/>
              </a:spcBef>
              <a:spcAft>
                <a:spcPts val="0"/>
              </a:spcAft>
              <a:buClr>
                <a:schemeClr val="dk1"/>
              </a:buClr>
              <a:buSzPts val="1100"/>
              <a:buFont typeface="Arial"/>
              <a:buNone/>
            </a:pPr>
            <a:r>
              <a:rPr lang="en" sz="700">
                <a:solidFill>
                  <a:schemeClr val="lt1"/>
                </a:solidFill>
                <a:latin typeface="Cousine"/>
                <a:ea typeface="Cousine"/>
                <a:cs typeface="Cousine"/>
                <a:sym typeface="Cousine"/>
              </a:rPr>
              <a:t>The Silver Legion, or Silver Shirts, were the largest fascist group in the United States in the 1930s, with Minnesota playing a central role in their organization. </a:t>
            </a:r>
            <a:endParaRPr sz="700">
              <a:solidFill>
                <a:schemeClr val="lt1"/>
              </a:solidFill>
              <a:latin typeface="Cousine"/>
              <a:ea typeface="Cousine"/>
              <a:cs typeface="Cousine"/>
              <a:sym typeface="Cousine"/>
            </a:endParaRPr>
          </a:p>
          <a:p>
            <a:pPr indent="0" lvl="0" marL="0" marR="57150" rtl="0" algn="l">
              <a:spcBef>
                <a:spcPts val="600"/>
              </a:spcBef>
              <a:spcAft>
                <a:spcPts val="600"/>
              </a:spcAft>
              <a:buClr>
                <a:schemeClr val="dk1"/>
              </a:buClr>
              <a:buSzPts val="1100"/>
              <a:buFont typeface="Arial"/>
              <a:buNone/>
            </a:pPr>
            <a:r>
              <a:rPr lang="en" sz="700">
                <a:solidFill>
                  <a:schemeClr val="lt1"/>
                </a:solidFill>
                <a:latin typeface="Cousine"/>
                <a:ea typeface="Cousine"/>
                <a:cs typeface="Cousine"/>
                <a:sym typeface="Cousine"/>
              </a:rPr>
              <a:t>Silver shirts, like the Brown &amp; Black shirts of Europe, would attack people on the streets and had numerous allies in government.</a:t>
            </a:r>
            <a:endParaRPr sz="700">
              <a:solidFill>
                <a:schemeClr val="lt1"/>
              </a:solidFill>
              <a:latin typeface="Cousine"/>
              <a:ea typeface="Cousine"/>
              <a:cs typeface="Cousine"/>
              <a:sym typeface="Cousine"/>
            </a:endParaRPr>
          </a:p>
        </p:txBody>
      </p:sp>
      <p:sp>
        <p:nvSpPr>
          <p:cNvPr id="307" name="Google Shape;307;p38"/>
          <p:cNvSpPr/>
          <p:nvPr/>
        </p:nvSpPr>
        <p:spPr>
          <a:xfrm>
            <a:off x="4637019" y="3121900"/>
            <a:ext cx="3996900" cy="1584600"/>
          </a:xfrm>
          <a:prstGeom prst="rect">
            <a:avLst/>
          </a:prstGeom>
          <a:solidFill>
            <a:srgbClr val="073763">
              <a:alpha val="16200"/>
            </a:srgbClr>
          </a:solidFill>
          <a:ln>
            <a:noFill/>
          </a:ln>
        </p:spPr>
        <p:txBody>
          <a:bodyPr anchorCtr="0" anchor="ctr" bIns="91425" lIns="514350" spcFirstLastPara="1" rIns="91425" wrap="square" tIns="91425">
            <a:noAutofit/>
          </a:bodyPr>
          <a:lstStyle/>
          <a:p>
            <a:pPr indent="0" lvl="0" marL="0" rtl="0" algn="r">
              <a:spcBef>
                <a:spcPts val="0"/>
              </a:spcBef>
              <a:spcAft>
                <a:spcPts val="0"/>
              </a:spcAft>
              <a:buClr>
                <a:schemeClr val="dk1"/>
              </a:buClr>
              <a:buSzPts val="1100"/>
              <a:buFont typeface="Arial"/>
              <a:buNone/>
            </a:pPr>
            <a:r>
              <a:rPr b="1" lang="en">
                <a:solidFill>
                  <a:schemeClr val="lt1"/>
                </a:solidFill>
                <a:latin typeface="Cousine"/>
                <a:ea typeface="Cousine"/>
                <a:cs typeface="Cousine"/>
                <a:sym typeface="Cousine"/>
              </a:rPr>
              <a:t>Charles Lindbergh</a:t>
            </a:r>
            <a:endParaRPr b="1">
              <a:solidFill>
                <a:schemeClr val="lt1"/>
              </a:solidFill>
              <a:latin typeface="Cousine"/>
              <a:ea typeface="Cousine"/>
              <a:cs typeface="Cousine"/>
              <a:sym typeface="Cousine"/>
            </a:endParaRPr>
          </a:p>
          <a:p>
            <a:pPr indent="0" lvl="0" marL="857250" rtl="0" algn="r">
              <a:spcBef>
                <a:spcPts val="600"/>
              </a:spcBef>
              <a:spcAft>
                <a:spcPts val="600"/>
              </a:spcAft>
              <a:buNone/>
            </a:pPr>
            <a:r>
              <a:rPr lang="en" sz="900">
                <a:solidFill>
                  <a:schemeClr val="lt1"/>
                </a:solidFill>
                <a:latin typeface="Cousine"/>
                <a:ea typeface="Cousine"/>
                <a:cs typeface="Cousine"/>
                <a:sym typeface="Cousine"/>
              </a:rPr>
              <a:t>Lindbergh, while mostly remembered in the Us for his transatlantic flight or the kidnapping of his young child, was likewise a prominent fascist figure. Like Ford his activism in the America First movement gained the admiration of Europe’s fascists.</a:t>
            </a:r>
            <a:endParaRPr sz="900">
              <a:solidFill>
                <a:schemeClr val="lt1"/>
              </a:solidFill>
              <a:latin typeface="Cousine"/>
              <a:ea typeface="Cousine"/>
              <a:cs typeface="Cousine"/>
              <a:sym typeface="Cousine"/>
            </a:endParaRPr>
          </a:p>
        </p:txBody>
      </p:sp>
      <p:pic>
        <p:nvPicPr>
          <p:cNvPr id="308" name="Google Shape;308;p38"/>
          <p:cNvPicPr preferRelativeResize="0"/>
          <p:nvPr/>
        </p:nvPicPr>
        <p:blipFill>
          <a:blip r:embed="rId3">
            <a:alphaModFix/>
          </a:blip>
          <a:stretch>
            <a:fillRect/>
          </a:stretch>
        </p:blipFill>
        <p:spPr>
          <a:xfrm>
            <a:off x="4637025" y="1363400"/>
            <a:ext cx="1039876" cy="1584600"/>
          </a:xfrm>
          <a:prstGeom prst="rect">
            <a:avLst/>
          </a:prstGeom>
          <a:noFill/>
          <a:ln>
            <a:noFill/>
          </a:ln>
        </p:spPr>
      </p:pic>
      <p:pic>
        <p:nvPicPr>
          <p:cNvPr id="309" name="Google Shape;309;p38"/>
          <p:cNvPicPr preferRelativeResize="0"/>
          <p:nvPr/>
        </p:nvPicPr>
        <p:blipFill>
          <a:blip r:embed="rId4">
            <a:alphaModFix/>
          </a:blip>
          <a:stretch>
            <a:fillRect/>
          </a:stretch>
        </p:blipFill>
        <p:spPr>
          <a:xfrm>
            <a:off x="3252026" y="1363400"/>
            <a:ext cx="1219776" cy="1556749"/>
          </a:xfrm>
          <a:prstGeom prst="rect">
            <a:avLst/>
          </a:prstGeom>
          <a:noFill/>
          <a:ln>
            <a:noFill/>
          </a:ln>
        </p:spPr>
      </p:pic>
      <p:pic>
        <p:nvPicPr>
          <p:cNvPr id="310" name="Google Shape;310;p38"/>
          <p:cNvPicPr preferRelativeResize="0"/>
          <p:nvPr/>
        </p:nvPicPr>
        <p:blipFill>
          <a:blip r:embed="rId5">
            <a:alphaModFix/>
          </a:blip>
          <a:stretch>
            <a:fillRect/>
          </a:stretch>
        </p:blipFill>
        <p:spPr>
          <a:xfrm>
            <a:off x="4637025" y="3121900"/>
            <a:ext cx="1169887" cy="1584599"/>
          </a:xfrm>
          <a:prstGeom prst="rect">
            <a:avLst/>
          </a:prstGeom>
          <a:noFill/>
          <a:ln>
            <a:noFill/>
          </a:ln>
        </p:spPr>
      </p:pic>
      <p:pic>
        <p:nvPicPr>
          <p:cNvPr id="311" name="Google Shape;311;p38"/>
          <p:cNvPicPr preferRelativeResize="0"/>
          <p:nvPr/>
        </p:nvPicPr>
        <p:blipFill>
          <a:blip r:embed="rId6">
            <a:alphaModFix/>
          </a:blip>
          <a:stretch>
            <a:fillRect/>
          </a:stretch>
        </p:blipFill>
        <p:spPr>
          <a:xfrm>
            <a:off x="2610400" y="3152450"/>
            <a:ext cx="1861400" cy="1489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9"/>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extremely short history of white nationalism</a:t>
            </a:r>
            <a:endParaRPr/>
          </a:p>
        </p:txBody>
      </p:sp>
      <p:sp>
        <p:nvSpPr>
          <p:cNvPr id="317" name="Google Shape;317;p39"/>
          <p:cNvSpPr txBox="1"/>
          <p:nvPr>
            <p:ph idx="1" type="body"/>
          </p:nvPr>
        </p:nvSpPr>
        <p:spPr>
          <a:xfrm>
            <a:off x="343225" y="1125000"/>
            <a:ext cx="8290800" cy="3639000"/>
          </a:xfrm>
          <a:prstGeom prst="rect">
            <a:avLst/>
          </a:prstGeom>
        </p:spPr>
        <p:txBody>
          <a:bodyPr anchorCtr="0" anchor="t" bIns="91425" lIns="91425" spcFirstLastPara="1" rIns="91425" wrap="square" tIns="91425">
            <a:noAutofit/>
          </a:bodyPr>
          <a:lstStyle/>
          <a:p>
            <a:pPr indent="-317500" lvl="0" marL="457200" rtl="0" algn="l">
              <a:spcBef>
                <a:spcPts val="600"/>
              </a:spcBef>
              <a:spcAft>
                <a:spcPts val="0"/>
              </a:spcAft>
              <a:buSzPts val="1400"/>
              <a:buChar char="▪"/>
            </a:pPr>
            <a:r>
              <a:rPr b="1" lang="en" sz="1400"/>
              <a:t>Civil Rights (50s-60s)</a:t>
            </a:r>
            <a:r>
              <a:rPr lang="en" sz="1400"/>
              <a:t>- Direct groups like Klan begin to be prosecuted, largely piecemeal during this decade long process of gradual enforcement of the 14th Amendment &amp; Reconstruction-era anti-Klan laws.</a:t>
            </a:r>
            <a:endParaRPr sz="1400"/>
          </a:p>
          <a:p>
            <a:pPr indent="0" lvl="0" marL="0" rtl="0" algn="l">
              <a:spcBef>
                <a:spcPts val="600"/>
              </a:spcBef>
              <a:spcAft>
                <a:spcPts val="0"/>
              </a:spcAft>
              <a:buNone/>
            </a:pPr>
            <a:r>
              <a:t/>
            </a:r>
            <a:endParaRPr sz="1400"/>
          </a:p>
          <a:p>
            <a:pPr indent="-317500" lvl="0" marL="457200" rtl="0" algn="l">
              <a:spcBef>
                <a:spcPts val="600"/>
              </a:spcBef>
              <a:spcAft>
                <a:spcPts val="0"/>
              </a:spcAft>
              <a:buSzPts val="1400"/>
              <a:buChar char="▪"/>
            </a:pPr>
            <a:r>
              <a:rPr b="1" lang="en" sz="1400"/>
              <a:t>Post-Civil Rights (70s onward)</a:t>
            </a:r>
            <a:r>
              <a:rPr lang="en" sz="1400"/>
              <a:t>- Mass resistance to desegregation finds new allies in new places (For example, the Klan opens up to Catholics) Professional coalitions of lawyers &amp; businessmen invest in a long culture &amp; legal war to roll back civil rights (of all sorts)</a:t>
            </a:r>
            <a:endParaRPr sz="1400"/>
          </a:p>
          <a:p>
            <a:pPr indent="0" lvl="0" marL="0" rtl="0" algn="l">
              <a:spcBef>
                <a:spcPts val="600"/>
              </a:spcBef>
              <a:spcAft>
                <a:spcPts val="0"/>
              </a:spcAft>
              <a:buNone/>
            </a:pPr>
            <a:r>
              <a:t/>
            </a:r>
            <a:endParaRPr sz="1400"/>
          </a:p>
          <a:p>
            <a:pPr indent="-317500" lvl="0" marL="457200" rtl="0" algn="l">
              <a:spcBef>
                <a:spcPts val="600"/>
              </a:spcBef>
              <a:spcAft>
                <a:spcPts val="0"/>
              </a:spcAft>
              <a:buSzPts val="1400"/>
              <a:buChar char="▪"/>
            </a:pPr>
            <a:r>
              <a:rPr b="1" lang="en" sz="1400"/>
              <a:t>Post-9/11- </a:t>
            </a:r>
            <a:r>
              <a:rPr lang="en" sz="1400"/>
              <a:t>following the September 11th attacks, Islamophobia hits a fever pitch and a narrative of a ‘clash of cultures’ or modern Crusades becomes immensely popular in many US cultural spaces. Growth of ‘Great replacement’ myth following the 2010 census &amp; election of Barack Obama.</a:t>
            </a:r>
            <a:endParaRPr sz="1400"/>
          </a:p>
          <a:p>
            <a:pPr indent="0" lvl="0" marL="0" rtl="0" algn="l">
              <a:spcBef>
                <a:spcPts val="600"/>
              </a:spcBef>
              <a:spcAft>
                <a:spcPts val="0"/>
              </a:spcAft>
              <a:buNone/>
            </a:pPr>
            <a:r>
              <a:t/>
            </a:r>
            <a:endParaRPr sz="1400"/>
          </a:p>
          <a:p>
            <a:pPr indent="0" lvl="0" marL="0" rtl="0" algn="l">
              <a:spcBef>
                <a:spcPts val="600"/>
              </a:spcBef>
              <a:spcAft>
                <a:spcPts val="0"/>
              </a:spcAft>
              <a:buNone/>
            </a:pPr>
            <a:r>
              <a:t/>
            </a:r>
            <a:endParaRPr sz="1400"/>
          </a:p>
          <a:p>
            <a:pPr indent="0" lvl="0" marL="0" rtl="0" algn="l">
              <a:spcBef>
                <a:spcPts val="600"/>
              </a:spcBef>
              <a:spcAft>
                <a:spcPts val="0"/>
              </a:spcAft>
              <a:buNone/>
            </a:pPr>
            <a:r>
              <a:t/>
            </a:r>
            <a:endParaRPr sz="1400"/>
          </a:p>
        </p:txBody>
      </p:sp>
      <p:sp>
        <p:nvSpPr>
          <p:cNvPr id="318" name="Google Shape;318;p39"/>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0"/>
          <p:cNvSpPr txBox="1"/>
          <p:nvPr>
            <p:ph idx="4294967295" type="ctrTitle"/>
          </p:nvPr>
        </p:nvSpPr>
        <p:spPr>
          <a:xfrm>
            <a:off x="685800" y="2811715"/>
            <a:ext cx="7772400" cy="7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700"/>
              <a:t>The Great Replacement</a:t>
            </a:r>
            <a:endParaRPr b="1" sz="4700"/>
          </a:p>
        </p:txBody>
      </p:sp>
      <p:sp>
        <p:nvSpPr>
          <p:cNvPr id="324" name="Google Shape;324;p40"/>
          <p:cNvSpPr txBox="1"/>
          <p:nvPr>
            <p:ph idx="4294967295" type="subTitle"/>
          </p:nvPr>
        </p:nvSpPr>
        <p:spPr>
          <a:xfrm>
            <a:off x="368025" y="3663300"/>
            <a:ext cx="84468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500"/>
              <a:t>Once upon a time was niche, coming from 80s neo-nazi phrase ‘14 words’</a:t>
            </a:r>
            <a:endParaRPr sz="1500"/>
          </a:p>
          <a:p>
            <a:pPr indent="0" lvl="0" marL="0" rtl="0" algn="ctr">
              <a:spcBef>
                <a:spcPts val="600"/>
              </a:spcBef>
              <a:spcAft>
                <a:spcPts val="0"/>
              </a:spcAft>
              <a:buNone/>
            </a:pPr>
            <a:r>
              <a:rPr lang="en" sz="1500"/>
              <a:t>It’s a fantasy that ‘white identity’ is being erased through a ‘great replacement’ of people from other backgrounds and cultures.</a:t>
            </a:r>
            <a:endParaRPr sz="1500"/>
          </a:p>
        </p:txBody>
      </p:sp>
      <p:grpSp>
        <p:nvGrpSpPr>
          <p:cNvPr id="325" name="Google Shape;325;p40"/>
          <p:cNvGrpSpPr/>
          <p:nvPr/>
        </p:nvGrpSpPr>
        <p:grpSpPr>
          <a:xfrm>
            <a:off x="3384426" y="567049"/>
            <a:ext cx="2222406" cy="2111795"/>
            <a:chOff x="3075562" y="756050"/>
            <a:chExt cx="2931161" cy="2815726"/>
          </a:xfrm>
        </p:grpSpPr>
        <p:sp>
          <p:nvSpPr>
            <p:cNvPr id="326" name="Google Shape;326;p40"/>
            <p:cNvSpPr/>
            <p:nvPr/>
          </p:nvSpPr>
          <p:spPr>
            <a:xfrm>
              <a:off x="3950843" y="1762696"/>
              <a:ext cx="1326900" cy="1326900"/>
            </a:xfrm>
            <a:prstGeom prst="ellipse">
              <a:avLst/>
            </a:prstGeom>
            <a:noFill/>
            <a:ln cap="flat" cmpd="sng" w="9525">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0"/>
            <p:cNvSpPr/>
            <p:nvPr/>
          </p:nvSpPr>
          <p:spPr>
            <a:xfrm>
              <a:off x="3472643" y="1284496"/>
              <a:ext cx="2283300" cy="2283300"/>
            </a:xfrm>
            <a:prstGeom prst="rect">
              <a:avLst/>
            </a:prstGeom>
            <a:noFill/>
            <a:ln cap="flat" cmpd="sng" w="9525">
              <a:solidFill>
                <a:srgbClr val="FFFFFF"/>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0"/>
            <p:cNvSpPr/>
            <p:nvPr/>
          </p:nvSpPr>
          <p:spPr>
            <a:xfrm>
              <a:off x="5883273" y="1280600"/>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329" name="Google Shape;329;p40"/>
            <p:cNvSpPr/>
            <p:nvPr/>
          </p:nvSpPr>
          <p:spPr>
            <a:xfrm rot="-5400000">
              <a:off x="4546838" y="-55875"/>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330" name="Google Shape;330;p40"/>
            <p:cNvSpPr/>
            <p:nvPr/>
          </p:nvSpPr>
          <p:spPr>
            <a:xfrm rot="-5400000">
              <a:off x="3075562" y="756050"/>
              <a:ext cx="1326900" cy="13269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1" name="Google Shape;331;p40"/>
            <p:cNvCxnSpPr/>
            <p:nvPr/>
          </p:nvCxnSpPr>
          <p:spPr>
            <a:xfrm>
              <a:off x="3480293" y="1292146"/>
              <a:ext cx="2268000" cy="2268000"/>
            </a:xfrm>
            <a:prstGeom prst="straightConnector1">
              <a:avLst/>
            </a:prstGeom>
            <a:noFill/>
            <a:ln cap="flat" cmpd="sng" w="9525">
              <a:solidFill>
                <a:srgbClr val="FFFFFF"/>
              </a:solidFill>
              <a:prstDash val="dash"/>
              <a:round/>
              <a:headEnd len="med" w="med" type="none"/>
              <a:tailEnd len="med" w="med" type="none"/>
            </a:ln>
          </p:spPr>
        </p:cxnSp>
        <p:cxnSp>
          <p:nvCxnSpPr>
            <p:cNvPr id="332" name="Google Shape;332;p40"/>
            <p:cNvCxnSpPr>
              <a:endCxn id="326" idx="7"/>
            </p:cNvCxnSpPr>
            <p:nvPr/>
          </p:nvCxnSpPr>
          <p:spPr>
            <a:xfrm flipH="1">
              <a:off x="5083423" y="1280516"/>
              <a:ext cx="676500" cy="676500"/>
            </a:xfrm>
            <a:prstGeom prst="straightConnector1">
              <a:avLst/>
            </a:prstGeom>
            <a:noFill/>
            <a:ln cap="flat" cmpd="sng" w="9525">
              <a:solidFill>
                <a:srgbClr val="FFFFFF"/>
              </a:solidFill>
              <a:prstDash val="dash"/>
              <a:round/>
              <a:headEnd len="med" w="med" type="none"/>
              <a:tailEnd len="med" w="med" type="none"/>
            </a:ln>
          </p:spPr>
        </p:cxnSp>
        <p:cxnSp>
          <p:nvCxnSpPr>
            <p:cNvPr id="333" name="Google Shape;333;p40"/>
            <p:cNvCxnSpPr/>
            <p:nvPr/>
          </p:nvCxnSpPr>
          <p:spPr>
            <a:xfrm>
              <a:off x="3345288" y="1288325"/>
              <a:ext cx="0" cy="2283300"/>
            </a:xfrm>
            <a:prstGeom prst="straightConnector1">
              <a:avLst/>
            </a:prstGeom>
            <a:noFill/>
            <a:ln cap="flat" cmpd="sng" w="9525">
              <a:solidFill>
                <a:srgbClr val="FFFFFF"/>
              </a:solidFill>
              <a:prstDash val="solid"/>
              <a:round/>
              <a:headEnd len="sm" w="sm" type="triangle"/>
              <a:tailEnd len="sm" w="sm" type="triangle"/>
            </a:ln>
          </p:spPr>
        </p:cxnSp>
        <p:cxnSp>
          <p:nvCxnSpPr>
            <p:cNvPr id="334" name="Google Shape;334;p40"/>
            <p:cNvCxnSpPr>
              <a:stCxn id="326" idx="3"/>
            </p:cNvCxnSpPr>
            <p:nvPr/>
          </p:nvCxnSpPr>
          <p:spPr>
            <a:xfrm flipH="1">
              <a:off x="3468663" y="2895276"/>
              <a:ext cx="676500" cy="676500"/>
            </a:xfrm>
            <a:prstGeom prst="straightConnector1">
              <a:avLst/>
            </a:prstGeom>
            <a:noFill/>
            <a:ln cap="flat" cmpd="sng" w="9525">
              <a:solidFill>
                <a:srgbClr val="FFFFFF"/>
              </a:solidFill>
              <a:prstDash val="dash"/>
              <a:round/>
              <a:headEnd len="med" w="med" type="none"/>
              <a:tailEnd len="med" w="med" type="none"/>
            </a:ln>
          </p:spPr>
        </p:cxnSp>
      </p:grpSp>
      <p:sp>
        <p:nvSpPr>
          <p:cNvPr id="335" name="Google Shape;335;p40"/>
          <p:cNvSpPr/>
          <p:nvPr/>
        </p:nvSpPr>
        <p:spPr>
          <a:xfrm>
            <a:off x="4254089" y="1497787"/>
            <a:ext cx="598974" cy="598352"/>
          </a:xfrm>
          <a:custGeom>
            <a:rect b="b" l="l" r="r" t="t"/>
            <a:pathLst>
              <a:path extrusionOk="0" h="17399" w="17228">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0"/>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7" name="Google Shape;337;p40"/>
          <p:cNvPicPr preferRelativeResize="0"/>
          <p:nvPr/>
        </p:nvPicPr>
        <p:blipFill>
          <a:blip r:embed="rId3">
            <a:alphaModFix/>
          </a:blip>
          <a:stretch>
            <a:fillRect/>
          </a:stretch>
        </p:blipFill>
        <p:spPr>
          <a:xfrm>
            <a:off x="3446950" y="949775"/>
            <a:ext cx="2296224" cy="1729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4"/>
          <p:cNvSpPr txBox="1"/>
          <p:nvPr>
            <p:ph idx="4294967295" type="ctrTitle"/>
          </p:nvPr>
        </p:nvSpPr>
        <p:spPr>
          <a:xfrm>
            <a:off x="3645450" y="176400"/>
            <a:ext cx="5324700" cy="17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Another and more recent example</a:t>
            </a:r>
            <a:endParaRPr sz="3600"/>
          </a:p>
        </p:txBody>
      </p:sp>
      <p:pic>
        <p:nvPicPr>
          <p:cNvPr id="84" name="Google Shape;84;p14"/>
          <p:cNvPicPr preferRelativeResize="0"/>
          <p:nvPr/>
        </p:nvPicPr>
        <p:blipFill>
          <a:blip r:embed="rId3">
            <a:alphaModFix/>
          </a:blip>
          <a:stretch>
            <a:fillRect/>
          </a:stretch>
        </p:blipFill>
        <p:spPr>
          <a:xfrm>
            <a:off x="152950" y="136962"/>
            <a:ext cx="3268900" cy="4869574"/>
          </a:xfrm>
          <a:prstGeom prst="rect">
            <a:avLst/>
          </a:prstGeom>
          <a:noFill/>
          <a:ln>
            <a:noFill/>
          </a:ln>
        </p:spPr>
      </p:pic>
      <p:pic>
        <p:nvPicPr>
          <p:cNvPr id="85" name="Google Shape;85;p14"/>
          <p:cNvPicPr preferRelativeResize="0"/>
          <p:nvPr/>
        </p:nvPicPr>
        <p:blipFill>
          <a:blip r:embed="rId4">
            <a:alphaModFix/>
          </a:blip>
          <a:stretch>
            <a:fillRect/>
          </a:stretch>
        </p:blipFill>
        <p:spPr>
          <a:xfrm>
            <a:off x="3552800" y="3032925"/>
            <a:ext cx="5417350" cy="1584667"/>
          </a:xfrm>
          <a:prstGeom prst="rect">
            <a:avLst/>
          </a:prstGeom>
          <a:noFill/>
          <a:ln>
            <a:noFill/>
          </a:ln>
        </p:spPr>
      </p:pic>
      <p:pic>
        <p:nvPicPr>
          <p:cNvPr id="86" name="Google Shape;86;p14"/>
          <p:cNvPicPr preferRelativeResize="0"/>
          <p:nvPr/>
        </p:nvPicPr>
        <p:blipFill>
          <a:blip r:embed="rId5">
            <a:alphaModFix/>
          </a:blip>
          <a:stretch>
            <a:fillRect/>
          </a:stretch>
        </p:blipFill>
        <p:spPr>
          <a:xfrm>
            <a:off x="3552800" y="1479750"/>
            <a:ext cx="5417350" cy="1153432"/>
          </a:xfrm>
          <a:prstGeom prst="rect">
            <a:avLst/>
          </a:prstGeom>
          <a:noFill/>
          <a:ln>
            <a:noFill/>
          </a:ln>
        </p:spPr>
      </p:pic>
      <p:sp>
        <p:nvSpPr>
          <p:cNvPr id="87" name="Google Shape;87;p14"/>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1"/>
          <p:cNvSpPr txBox="1"/>
          <p:nvPr>
            <p:ph idx="1" type="body"/>
          </p:nvPr>
        </p:nvSpPr>
        <p:spPr>
          <a:xfrm>
            <a:off x="5251350" y="865925"/>
            <a:ext cx="3732900" cy="3732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0" lang="en" sz="1400"/>
              <a:t>Its a story that takes that social malaise and redirects it with the extremely familiar </a:t>
            </a:r>
            <a:r>
              <a:rPr b="0" lang="en" sz="1400"/>
              <a:t>catalogue</a:t>
            </a:r>
            <a:r>
              <a:rPr b="0" lang="en" sz="1400"/>
              <a:t> of racist ideas present in America &amp; white European culture.</a:t>
            </a:r>
            <a:endParaRPr b="0" sz="1400"/>
          </a:p>
          <a:p>
            <a:pPr indent="0" lvl="0" marL="0" rtl="0" algn="l">
              <a:spcBef>
                <a:spcPts val="600"/>
              </a:spcBef>
              <a:spcAft>
                <a:spcPts val="0"/>
              </a:spcAft>
              <a:buNone/>
            </a:pPr>
            <a:r>
              <a:t/>
            </a:r>
            <a:endParaRPr b="0" sz="1400"/>
          </a:p>
          <a:p>
            <a:pPr indent="0" lvl="0" marL="0" rtl="0" algn="l">
              <a:spcBef>
                <a:spcPts val="600"/>
              </a:spcBef>
              <a:spcAft>
                <a:spcPts val="0"/>
              </a:spcAft>
              <a:buNone/>
            </a:pPr>
            <a:r>
              <a:rPr b="0" lang="en" sz="1400"/>
              <a:t>Central to the fantasy is that Jews are orchestrating politics that will result in white people being ‘outpopulated’</a:t>
            </a:r>
            <a:endParaRPr b="0" sz="1400"/>
          </a:p>
        </p:txBody>
      </p:sp>
      <p:sp>
        <p:nvSpPr>
          <p:cNvPr id="343" name="Google Shape;343;p41"/>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4" name="Google Shape;344;p41"/>
          <p:cNvPicPr preferRelativeResize="0"/>
          <p:nvPr/>
        </p:nvPicPr>
        <p:blipFill>
          <a:blip r:embed="rId3">
            <a:alphaModFix/>
          </a:blip>
          <a:stretch>
            <a:fillRect/>
          </a:stretch>
        </p:blipFill>
        <p:spPr>
          <a:xfrm>
            <a:off x="158125" y="1048212"/>
            <a:ext cx="3732900" cy="3732876"/>
          </a:xfrm>
          <a:prstGeom prst="rect">
            <a:avLst/>
          </a:prstGeom>
          <a:noFill/>
          <a:ln>
            <a:noFill/>
          </a:ln>
        </p:spPr>
      </p:pic>
      <p:sp>
        <p:nvSpPr>
          <p:cNvPr id="345" name="Google Shape;345;p41"/>
          <p:cNvSpPr txBox="1"/>
          <p:nvPr/>
        </p:nvSpPr>
        <p:spPr>
          <a:xfrm>
            <a:off x="158125" y="143800"/>
            <a:ext cx="8675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lt1"/>
                </a:solidFill>
                <a:latin typeface="Cousine"/>
                <a:ea typeface="Cousine"/>
                <a:cs typeface="Cousine"/>
                <a:sym typeface="Cousine"/>
              </a:rPr>
              <a:t>Why is the Great Replacement a unifying element for these groups?</a:t>
            </a:r>
            <a:endParaRPr b="1" sz="1700">
              <a:solidFill>
                <a:schemeClr val="lt1"/>
              </a:solidFill>
              <a:latin typeface="Cousine"/>
              <a:ea typeface="Cousine"/>
              <a:cs typeface="Cousine"/>
              <a:sym typeface="Cousin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49" name="Shape 349"/>
        <p:cNvGrpSpPr/>
        <p:nvPr/>
      </p:nvGrpSpPr>
      <p:grpSpPr>
        <a:xfrm>
          <a:off x="0" y="0"/>
          <a:ext cx="0" cy="0"/>
          <a:chOff x="0" y="0"/>
          <a:chExt cx="0" cy="0"/>
        </a:xfrm>
      </p:grpSpPr>
      <p:sp>
        <p:nvSpPr>
          <p:cNvPr id="350" name="Google Shape;350;p42"/>
          <p:cNvSpPr txBox="1"/>
          <p:nvPr>
            <p:ph idx="1" type="body"/>
          </p:nvPr>
        </p:nvSpPr>
        <p:spPr>
          <a:xfrm>
            <a:off x="844050" y="493150"/>
            <a:ext cx="7146300" cy="3117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400">
                <a:latin typeface="Montserrat"/>
                <a:ea typeface="Montserrat"/>
                <a:cs typeface="Montserrat"/>
                <a:sym typeface="Montserrat"/>
              </a:rPr>
              <a:t>“</a:t>
            </a:r>
            <a:r>
              <a:rPr lang="en" sz="1400"/>
              <a:t>Like other white nationalists, however, the Buffalo shooter must resolve a contradiction. If Black and brown people are inferior, how have they managed to invade and nearly conquer the Western world? </a:t>
            </a:r>
            <a:endParaRPr sz="1400"/>
          </a:p>
          <a:p>
            <a:pPr indent="0" lvl="0" marL="0" rtl="0" algn="l">
              <a:spcBef>
                <a:spcPts val="600"/>
              </a:spcBef>
              <a:spcAft>
                <a:spcPts val="0"/>
              </a:spcAft>
              <a:buNone/>
            </a:pPr>
            <a:r>
              <a:t/>
            </a:r>
            <a:endParaRPr sz="1400"/>
          </a:p>
          <a:p>
            <a:pPr indent="0" lvl="0" marL="0" rtl="0" algn="l">
              <a:spcBef>
                <a:spcPts val="600"/>
              </a:spcBef>
              <a:spcAft>
                <a:spcPts val="0"/>
              </a:spcAft>
              <a:buNone/>
            </a:pPr>
            <a:r>
              <a:rPr lang="en" sz="1400"/>
              <a:t>Here’s where Jews come in. Since Jews are malevolent in a different way—morally degenerate but supremely cunning—they control and manipulate the invaders from the Global South. In one montage, the shooter identifies the “Jews behind the NAACP”—because, of course, Black Americans could not possibly run their own civil rights organization.</a:t>
            </a:r>
            <a:endParaRPr sz="1400"/>
          </a:p>
          <a:p>
            <a:pPr indent="0" lvl="0" marL="0" rtl="0" algn="l">
              <a:spcBef>
                <a:spcPts val="600"/>
              </a:spcBef>
              <a:spcAft>
                <a:spcPts val="0"/>
              </a:spcAft>
              <a:buNone/>
            </a:pPr>
            <a:r>
              <a:t/>
            </a:r>
            <a:endParaRPr sz="1400"/>
          </a:p>
          <a:p>
            <a:pPr indent="0" lvl="0" marL="0" rtl="0" algn="l">
              <a:spcBef>
                <a:spcPts val="600"/>
              </a:spcBef>
              <a:spcAft>
                <a:spcPts val="0"/>
              </a:spcAft>
              <a:buNone/>
            </a:pPr>
            <a:r>
              <a:rPr lang="en" sz="1400"/>
              <a:t>And Jews don’t only control other racial and ethnic groups. We’re behind the movement for transgender rights, too.</a:t>
            </a:r>
            <a:r>
              <a:rPr b="1" lang="en" sz="1400">
                <a:latin typeface="Montserrat"/>
                <a:ea typeface="Montserrat"/>
                <a:cs typeface="Montserrat"/>
                <a:sym typeface="Montserrat"/>
              </a:rPr>
              <a:t>”</a:t>
            </a:r>
            <a:endParaRPr i="1" sz="1400">
              <a:latin typeface="Lato"/>
              <a:ea typeface="Lato"/>
              <a:cs typeface="Lato"/>
              <a:sym typeface="Lato"/>
            </a:endParaRPr>
          </a:p>
        </p:txBody>
      </p:sp>
      <p:sp>
        <p:nvSpPr>
          <p:cNvPr id="351" name="Google Shape;351;p42"/>
          <p:cNvSpPr txBox="1"/>
          <p:nvPr>
            <p:ph idx="1" type="body"/>
          </p:nvPr>
        </p:nvSpPr>
        <p:spPr>
          <a:xfrm>
            <a:off x="1871225" y="4217950"/>
            <a:ext cx="7146300" cy="519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400"/>
              <a:t>–</a:t>
            </a:r>
            <a:r>
              <a:rPr i="1" lang="en" sz="1400"/>
              <a:t>Why White Nationalism Requires Antisemitism</a:t>
            </a:r>
            <a:r>
              <a:rPr lang="en" sz="1400"/>
              <a:t>, Peter Beinart, 2022</a:t>
            </a:r>
            <a:endParaRPr sz="1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3"/>
          <p:cNvSpPr txBox="1"/>
          <p:nvPr>
            <p:ph type="ctrTitle"/>
          </p:nvPr>
        </p:nvSpPr>
        <p:spPr>
          <a:xfrm>
            <a:off x="921200" y="1284978"/>
            <a:ext cx="72057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accent3"/>
                </a:solidFill>
              </a:rPr>
              <a:t>4</a:t>
            </a:r>
            <a:endParaRPr sz="6000">
              <a:solidFill>
                <a:schemeClr val="accent3"/>
              </a:solidFill>
            </a:endParaRPr>
          </a:p>
          <a:p>
            <a:pPr indent="0" lvl="0" marL="0" rtl="0" algn="l">
              <a:spcBef>
                <a:spcPts val="0"/>
              </a:spcBef>
              <a:spcAft>
                <a:spcPts val="0"/>
              </a:spcAft>
              <a:buNone/>
            </a:pPr>
            <a:r>
              <a:rPr lang="en"/>
              <a:t>Radicalization Today</a:t>
            </a:r>
            <a:endParaRPr/>
          </a:p>
        </p:txBody>
      </p:sp>
      <p:sp>
        <p:nvSpPr>
          <p:cNvPr id="357" name="Google Shape;357;p43"/>
          <p:cNvSpPr txBox="1"/>
          <p:nvPr>
            <p:ph idx="1" type="subTitle"/>
          </p:nvPr>
        </p:nvSpPr>
        <p:spPr>
          <a:xfrm>
            <a:off x="4698564" y="3108819"/>
            <a:ext cx="3542400" cy="784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Big tech + Mass media = </a:t>
            </a:r>
            <a:r>
              <a:rPr lang="en"/>
              <a:t>Faster than ever before</a:t>
            </a:r>
            <a:endParaRPr/>
          </a:p>
          <a:p>
            <a:pPr indent="0" lvl="0" marL="0" rtl="0" algn="r">
              <a:spcBef>
                <a:spcPts val="0"/>
              </a:spcBef>
              <a:spcAft>
                <a:spcPts val="0"/>
              </a:spcAft>
              <a:buNone/>
            </a:pPr>
            <a:r>
              <a:t/>
            </a:r>
            <a:endParaRPr/>
          </a:p>
        </p:txBody>
      </p:sp>
      <p:sp>
        <p:nvSpPr>
          <p:cNvPr id="358" name="Google Shape;358;p43"/>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4"/>
          <p:cNvSpPr txBox="1"/>
          <p:nvPr>
            <p:ph idx="4294967295" type="ctrTitle"/>
          </p:nvPr>
        </p:nvSpPr>
        <p:spPr>
          <a:xfrm>
            <a:off x="685800" y="2811715"/>
            <a:ext cx="7772400" cy="7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700"/>
              <a:t>The Algorithm</a:t>
            </a:r>
            <a:endParaRPr b="1" sz="4700"/>
          </a:p>
        </p:txBody>
      </p:sp>
      <p:sp>
        <p:nvSpPr>
          <p:cNvPr id="364" name="Google Shape;364;p44"/>
          <p:cNvSpPr txBox="1"/>
          <p:nvPr>
            <p:ph idx="4294967295" type="subTitle"/>
          </p:nvPr>
        </p:nvSpPr>
        <p:spPr>
          <a:xfrm>
            <a:off x="535125" y="3663300"/>
            <a:ext cx="81306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300"/>
              <a:t>Social media and other content services are competing for our attention, </a:t>
            </a:r>
            <a:endParaRPr sz="1300"/>
          </a:p>
          <a:p>
            <a:pPr indent="0" lvl="0" marL="0" rtl="0" algn="ctr">
              <a:spcBef>
                <a:spcPts val="600"/>
              </a:spcBef>
              <a:spcAft>
                <a:spcPts val="0"/>
              </a:spcAft>
              <a:buNone/>
            </a:pPr>
            <a:r>
              <a:rPr b="1" lang="en" sz="1300" u="sng"/>
              <a:t>we are both the product and the resource. </a:t>
            </a:r>
            <a:endParaRPr b="1" sz="1300" u="sng"/>
          </a:p>
          <a:p>
            <a:pPr indent="0" lvl="0" marL="0" rtl="0" algn="ctr">
              <a:spcBef>
                <a:spcPts val="600"/>
              </a:spcBef>
              <a:spcAft>
                <a:spcPts val="0"/>
              </a:spcAft>
              <a:buNone/>
            </a:pPr>
            <a:r>
              <a:rPr lang="en" sz="1300"/>
              <a:t>Algorithms are meant deliver content based off of interactions and views, they are highly addictive as well in their delivery to users</a:t>
            </a:r>
            <a:endParaRPr sz="1300"/>
          </a:p>
        </p:txBody>
      </p:sp>
      <p:grpSp>
        <p:nvGrpSpPr>
          <p:cNvPr id="365" name="Google Shape;365;p44"/>
          <p:cNvGrpSpPr/>
          <p:nvPr/>
        </p:nvGrpSpPr>
        <p:grpSpPr>
          <a:xfrm>
            <a:off x="3384426" y="567049"/>
            <a:ext cx="2222406" cy="2111795"/>
            <a:chOff x="3075562" y="756050"/>
            <a:chExt cx="2931161" cy="2815726"/>
          </a:xfrm>
        </p:grpSpPr>
        <p:sp>
          <p:nvSpPr>
            <p:cNvPr id="366" name="Google Shape;366;p44"/>
            <p:cNvSpPr/>
            <p:nvPr/>
          </p:nvSpPr>
          <p:spPr>
            <a:xfrm>
              <a:off x="3950843" y="1762696"/>
              <a:ext cx="1326900" cy="1326900"/>
            </a:xfrm>
            <a:prstGeom prst="ellipse">
              <a:avLst/>
            </a:prstGeom>
            <a:noFill/>
            <a:ln cap="flat" cmpd="sng" w="9525">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4"/>
            <p:cNvSpPr/>
            <p:nvPr/>
          </p:nvSpPr>
          <p:spPr>
            <a:xfrm>
              <a:off x="3472643" y="1284496"/>
              <a:ext cx="2283300" cy="2283300"/>
            </a:xfrm>
            <a:prstGeom prst="rect">
              <a:avLst/>
            </a:prstGeom>
            <a:noFill/>
            <a:ln cap="flat" cmpd="sng" w="9525">
              <a:solidFill>
                <a:srgbClr val="FFFFFF"/>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p:nvPr/>
          </p:nvSpPr>
          <p:spPr>
            <a:xfrm>
              <a:off x="5883273" y="1280600"/>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369" name="Google Shape;369;p44"/>
            <p:cNvSpPr/>
            <p:nvPr/>
          </p:nvSpPr>
          <p:spPr>
            <a:xfrm rot="-5400000">
              <a:off x="4546838" y="-55875"/>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370" name="Google Shape;370;p44"/>
            <p:cNvSpPr/>
            <p:nvPr/>
          </p:nvSpPr>
          <p:spPr>
            <a:xfrm rot="-5400000">
              <a:off x="3075562" y="756050"/>
              <a:ext cx="1326900" cy="13269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1" name="Google Shape;371;p44"/>
            <p:cNvCxnSpPr/>
            <p:nvPr/>
          </p:nvCxnSpPr>
          <p:spPr>
            <a:xfrm>
              <a:off x="3480293" y="1292146"/>
              <a:ext cx="2268000" cy="2268000"/>
            </a:xfrm>
            <a:prstGeom prst="straightConnector1">
              <a:avLst/>
            </a:prstGeom>
            <a:noFill/>
            <a:ln cap="flat" cmpd="sng" w="9525">
              <a:solidFill>
                <a:srgbClr val="FFFFFF"/>
              </a:solidFill>
              <a:prstDash val="dash"/>
              <a:round/>
              <a:headEnd len="med" w="med" type="none"/>
              <a:tailEnd len="med" w="med" type="none"/>
            </a:ln>
          </p:spPr>
        </p:cxnSp>
        <p:cxnSp>
          <p:nvCxnSpPr>
            <p:cNvPr id="372" name="Google Shape;372;p44"/>
            <p:cNvCxnSpPr>
              <a:endCxn id="366" idx="7"/>
            </p:cNvCxnSpPr>
            <p:nvPr/>
          </p:nvCxnSpPr>
          <p:spPr>
            <a:xfrm flipH="1">
              <a:off x="5083423" y="1280516"/>
              <a:ext cx="676500" cy="676500"/>
            </a:xfrm>
            <a:prstGeom prst="straightConnector1">
              <a:avLst/>
            </a:prstGeom>
            <a:noFill/>
            <a:ln cap="flat" cmpd="sng" w="9525">
              <a:solidFill>
                <a:srgbClr val="FFFFFF"/>
              </a:solidFill>
              <a:prstDash val="dash"/>
              <a:round/>
              <a:headEnd len="med" w="med" type="none"/>
              <a:tailEnd len="med" w="med" type="none"/>
            </a:ln>
          </p:spPr>
        </p:cxnSp>
        <p:cxnSp>
          <p:nvCxnSpPr>
            <p:cNvPr id="373" name="Google Shape;373;p44"/>
            <p:cNvCxnSpPr/>
            <p:nvPr/>
          </p:nvCxnSpPr>
          <p:spPr>
            <a:xfrm>
              <a:off x="3345288" y="1288325"/>
              <a:ext cx="0" cy="2283300"/>
            </a:xfrm>
            <a:prstGeom prst="straightConnector1">
              <a:avLst/>
            </a:prstGeom>
            <a:noFill/>
            <a:ln cap="flat" cmpd="sng" w="9525">
              <a:solidFill>
                <a:srgbClr val="FFFFFF"/>
              </a:solidFill>
              <a:prstDash val="solid"/>
              <a:round/>
              <a:headEnd len="sm" w="sm" type="triangle"/>
              <a:tailEnd len="sm" w="sm" type="triangle"/>
            </a:ln>
          </p:spPr>
        </p:cxnSp>
        <p:cxnSp>
          <p:nvCxnSpPr>
            <p:cNvPr id="374" name="Google Shape;374;p44"/>
            <p:cNvCxnSpPr>
              <a:stCxn id="366" idx="3"/>
            </p:cNvCxnSpPr>
            <p:nvPr/>
          </p:nvCxnSpPr>
          <p:spPr>
            <a:xfrm flipH="1">
              <a:off x="3468663" y="2895276"/>
              <a:ext cx="676500" cy="676500"/>
            </a:xfrm>
            <a:prstGeom prst="straightConnector1">
              <a:avLst/>
            </a:prstGeom>
            <a:noFill/>
            <a:ln cap="flat" cmpd="sng" w="9525">
              <a:solidFill>
                <a:srgbClr val="FFFFFF"/>
              </a:solidFill>
              <a:prstDash val="dash"/>
              <a:round/>
              <a:headEnd len="med" w="med" type="none"/>
              <a:tailEnd len="med" w="med" type="none"/>
            </a:ln>
          </p:spPr>
        </p:cxnSp>
      </p:grpSp>
      <p:sp>
        <p:nvSpPr>
          <p:cNvPr id="375" name="Google Shape;375;p44"/>
          <p:cNvSpPr/>
          <p:nvPr/>
        </p:nvSpPr>
        <p:spPr>
          <a:xfrm>
            <a:off x="4254089" y="1497787"/>
            <a:ext cx="598974" cy="598352"/>
          </a:xfrm>
          <a:custGeom>
            <a:rect b="b" l="l" r="r" t="t"/>
            <a:pathLst>
              <a:path extrusionOk="0" h="17399" w="17228">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4"/>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7" name="Google Shape;377;p44"/>
          <p:cNvPicPr preferRelativeResize="0"/>
          <p:nvPr/>
        </p:nvPicPr>
        <p:blipFill>
          <a:blip r:embed="rId3">
            <a:alphaModFix/>
          </a:blip>
          <a:stretch>
            <a:fillRect/>
          </a:stretch>
        </p:blipFill>
        <p:spPr>
          <a:xfrm>
            <a:off x="3446950" y="949775"/>
            <a:ext cx="2296224" cy="1729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5"/>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the social media ‘pipeline’ to violence happens</a:t>
            </a:r>
            <a:endParaRPr/>
          </a:p>
        </p:txBody>
      </p:sp>
      <p:sp>
        <p:nvSpPr>
          <p:cNvPr id="383" name="Google Shape;383;p45"/>
          <p:cNvSpPr txBox="1"/>
          <p:nvPr>
            <p:ph idx="1" type="body"/>
          </p:nvPr>
        </p:nvSpPr>
        <p:spPr>
          <a:xfrm>
            <a:off x="457200" y="1234143"/>
            <a:ext cx="2631900" cy="334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Addictive</a:t>
            </a:r>
            <a:endParaRPr b="1"/>
          </a:p>
          <a:p>
            <a:pPr indent="0" lvl="0" marL="0" rtl="0" algn="l">
              <a:spcBef>
                <a:spcPts val="600"/>
              </a:spcBef>
              <a:spcAft>
                <a:spcPts val="0"/>
              </a:spcAft>
              <a:buNone/>
            </a:pPr>
            <a:r>
              <a:rPr lang="en"/>
              <a:t>Like casinos, algorithms are built to keep you there as long as possible</a:t>
            </a:r>
            <a:endParaRPr u="sng"/>
          </a:p>
        </p:txBody>
      </p:sp>
      <p:sp>
        <p:nvSpPr>
          <p:cNvPr id="384" name="Google Shape;384;p45"/>
          <p:cNvSpPr txBox="1"/>
          <p:nvPr>
            <p:ph idx="2" type="body"/>
          </p:nvPr>
        </p:nvSpPr>
        <p:spPr>
          <a:xfrm>
            <a:off x="3223964" y="1234143"/>
            <a:ext cx="2631900" cy="334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Easily ‘gamed’</a:t>
            </a:r>
            <a:r>
              <a:rPr lang="en"/>
              <a:t> algorithms send users down rabbit holes of increasingly extreme content and remove anti-racist content</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None/>
            </a:pPr>
            <a:r>
              <a:t/>
            </a:r>
            <a:endParaRPr/>
          </a:p>
        </p:txBody>
      </p:sp>
      <p:sp>
        <p:nvSpPr>
          <p:cNvPr id="385" name="Google Shape;385;p45"/>
          <p:cNvSpPr txBox="1"/>
          <p:nvPr>
            <p:ph idx="3" type="body"/>
          </p:nvPr>
        </p:nvSpPr>
        <p:spPr>
          <a:xfrm>
            <a:off x="5990727" y="1234143"/>
            <a:ext cx="2631900" cy="334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Constant Exposure</a:t>
            </a:r>
            <a:endParaRPr b="1"/>
          </a:p>
          <a:p>
            <a:pPr indent="0" lvl="0" marL="0" rtl="0" algn="l">
              <a:spcBef>
                <a:spcPts val="600"/>
              </a:spcBef>
              <a:spcAft>
                <a:spcPts val="0"/>
              </a:spcAft>
              <a:buNone/>
            </a:pPr>
            <a:r>
              <a:rPr lang="en"/>
              <a:t>users are lead to other websites, forums, etc where users find ‘community’</a:t>
            </a:r>
            <a:endParaRPr/>
          </a:p>
          <a:p>
            <a:pPr indent="0" lvl="0" marL="0" rtl="0" algn="l">
              <a:spcBef>
                <a:spcPts val="600"/>
              </a:spcBef>
              <a:spcAft>
                <a:spcPts val="0"/>
              </a:spcAft>
              <a:buNone/>
            </a:pPr>
            <a:r>
              <a:t/>
            </a:r>
            <a:endParaRPr/>
          </a:p>
        </p:txBody>
      </p:sp>
      <p:sp>
        <p:nvSpPr>
          <p:cNvPr id="386" name="Google Shape;386;p45"/>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6"/>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a:t>GamerGate</a:t>
            </a:r>
            <a:endParaRPr b="1"/>
          </a:p>
          <a:p>
            <a:pPr indent="0" lvl="0" marL="0" rtl="0" algn="l">
              <a:spcBef>
                <a:spcPts val="600"/>
              </a:spcBef>
              <a:spcAft>
                <a:spcPts val="0"/>
              </a:spcAft>
              <a:buClr>
                <a:schemeClr val="dk1"/>
              </a:buClr>
              <a:buSzPts val="1100"/>
              <a:buFont typeface="Arial"/>
              <a:buNone/>
            </a:pPr>
            <a:r>
              <a:rPr lang="en"/>
              <a:t>Began as a harassment campaign against a female game dev</a:t>
            </a:r>
            <a:endParaRPr/>
          </a:p>
          <a:p>
            <a:pPr indent="0" lvl="0" marL="0" rtl="0" algn="l">
              <a:spcBef>
                <a:spcPts val="600"/>
              </a:spcBef>
              <a:spcAft>
                <a:spcPts val="0"/>
              </a:spcAft>
              <a:buClr>
                <a:schemeClr val="dk1"/>
              </a:buClr>
              <a:buSzPts val="1100"/>
              <a:buFont typeface="Arial"/>
              <a:buNone/>
            </a:pPr>
            <a:r>
              <a:rPr lang="en"/>
              <a:t>Became digital war against anyone who threatened a certain view of “gamer” </a:t>
            </a:r>
            <a:r>
              <a:rPr b="1" lang="en"/>
              <a:t>[young, white, male]</a:t>
            </a:r>
            <a:endParaRPr b="1"/>
          </a:p>
          <a:p>
            <a:pPr indent="0" lvl="0" marL="0" rtl="0" algn="l">
              <a:spcBef>
                <a:spcPts val="600"/>
              </a:spcBef>
              <a:spcAft>
                <a:spcPts val="0"/>
              </a:spcAft>
              <a:buClr>
                <a:schemeClr val="dk1"/>
              </a:buClr>
              <a:buSzPts val="1100"/>
              <a:buFont typeface="Arial"/>
              <a:buNone/>
            </a:pPr>
            <a:r>
              <a:t/>
            </a:r>
            <a:endParaRPr b="1"/>
          </a:p>
          <a:p>
            <a:pPr indent="0" lvl="0" marL="0" rtl="0" algn="l">
              <a:spcBef>
                <a:spcPts val="600"/>
              </a:spcBef>
              <a:spcAft>
                <a:spcPts val="0"/>
              </a:spcAft>
              <a:buNone/>
            </a:pPr>
            <a:r>
              <a:t/>
            </a:r>
            <a:endParaRPr b="1"/>
          </a:p>
        </p:txBody>
      </p:sp>
      <p:sp>
        <p:nvSpPr>
          <p:cNvPr id="392" name="Google Shape;392;p46"/>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Internet Culture</a:t>
            </a:r>
            <a:endParaRPr/>
          </a:p>
        </p:txBody>
      </p:sp>
      <p:sp>
        <p:nvSpPr>
          <p:cNvPr id="393" name="Google Shape;393;p46"/>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a:t>Incels</a:t>
            </a:r>
            <a:endParaRPr b="1"/>
          </a:p>
          <a:p>
            <a:pPr indent="0" lvl="0" marL="0" rtl="0" algn="l">
              <a:spcBef>
                <a:spcPts val="600"/>
              </a:spcBef>
              <a:spcAft>
                <a:spcPts val="0"/>
              </a:spcAft>
              <a:buClr>
                <a:schemeClr val="dk1"/>
              </a:buClr>
              <a:buSzPts val="1100"/>
              <a:buFont typeface="Arial"/>
              <a:buNone/>
            </a:pPr>
            <a:r>
              <a:rPr lang="en"/>
              <a:t>Online community of men who feel they are deprived of sexual contact, believe they have a right to women’s bodies</a:t>
            </a:r>
            <a:endParaRPr/>
          </a:p>
          <a:p>
            <a:pPr indent="0" lvl="0" marL="0" rtl="0" algn="l">
              <a:spcBef>
                <a:spcPts val="600"/>
              </a:spcBef>
              <a:spcAft>
                <a:spcPts val="0"/>
              </a:spcAft>
              <a:buNone/>
            </a:pPr>
            <a:r>
              <a:rPr lang="en"/>
              <a:t>Grew quickly after 2014 sorority massacre</a:t>
            </a:r>
            <a:endParaRPr/>
          </a:p>
        </p:txBody>
      </p:sp>
      <p:sp>
        <p:nvSpPr>
          <p:cNvPr id="394" name="Google Shape;394;p46"/>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7"/>
          <p:cNvSpPr txBox="1"/>
          <p:nvPr>
            <p:ph idx="1" type="body"/>
          </p:nvPr>
        </p:nvSpPr>
        <p:spPr>
          <a:xfrm>
            <a:off x="5198550" y="366050"/>
            <a:ext cx="3785700" cy="3100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100"/>
              <a:t>GamerGate was in many ways an inflection point for the social-media age:</a:t>
            </a:r>
            <a:r>
              <a:rPr b="0" lang="en" sz="1100"/>
              <a:t> It showed trolls that they could use tactics old and new to abuse targets en masse in pursuit of reactionary, antifeminist politics. As racist ideology became more mainstream in the era of Donald Trump, many of the men involved in GamerGate became part of campaigns that utilized the same tactics to push racism, anti-immigrant sentiment, and white-nationalist rhetoric. </a:t>
            </a:r>
            <a:endParaRPr b="0" sz="1100"/>
          </a:p>
          <a:p>
            <a:pPr indent="0" lvl="0" marL="0" rtl="0" algn="ctr">
              <a:spcBef>
                <a:spcPts val="600"/>
              </a:spcBef>
              <a:spcAft>
                <a:spcPts val="0"/>
              </a:spcAft>
              <a:buNone/>
            </a:pPr>
            <a:r>
              <a:rPr b="0" lang="en" sz="1100"/>
              <a:t>A campaign that began as revenge against an allegedly cheating girlfriend morphed into a retrograde wave that encompassed racial minorities, women, and progressive ideology more generally. </a:t>
            </a:r>
            <a:r>
              <a:rPr lang="en" sz="1100"/>
              <a:t>The young men energized by reactionary politics, radicalized by participation in harassment campaigns, and ready and able to engage in nimble, hard-to-foil propaganda operations were ripe for recruitment by America’s organized racist movements.</a:t>
            </a:r>
            <a:endParaRPr sz="1100"/>
          </a:p>
          <a:p>
            <a:pPr indent="0" lvl="0" marL="0" rtl="0" algn="r">
              <a:spcBef>
                <a:spcPts val="600"/>
              </a:spcBef>
              <a:spcAft>
                <a:spcPts val="0"/>
              </a:spcAft>
              <a:buNone/>
            </a:pPr>
            <a:r>
              <a:rPr lang="en" sz="800"/>
              <a:t>-Talia Lavin, </a:t>
            </a:r>
            <a:r>
              <a:rPr lang="en" sz="800" u="sng"/>
              <a:t>Culture Warlords</a:t>
            </a:r>
            <a:r>
              <a:rPr lang="en" sz="800"/>
              <a:t>, p. 92</a:t>
            </a:r>
            <a:endParaRPr sz="800"/>
          </a:p>
        </p:txBody>
      </p:sp>
      <p:sp>
        <p:nvSpPr>
          <p:cNvPr id="400" name="Google Shape;400;p47"/>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1" name="Google Shape;401;p47"/>
          <p:cNvSpPr txBox="1"/>
          <p:nvPr>
            <p:ph idx="4294967295" type="ctrTitle"/>
          </p:nvPr>
        </p:nvSpPr>
        <p:spPr>
          <a:xfrm>
            <a:off x="103825" y="112225"/>
            <a:ext cx="3817800" cy="466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000"/>
              <a:t>EVERY</a:t>
            </a:r>
            <a:endParaRPr b="1" sz="6000"/>
          </a:p>
          <a:p>
            <a:pPr indent="0" lvl="0" marL="0" rtl="0" algn="ctr">
              <a:spcBef>
                <a:spcPts val="0"/>
              </a:spcBef>
              <a:spcAft>
                <a:spcPts val="0"/>
              </a:spcAft>
              <a:buNone/>
            </a:pPr>
            <a:r>
              <a:rPr b="1" lang="en" sz="6000"/>
              <a:t>THING</a:t>
            </a:r>
            <a:endParaRPr b="1" sz="6000"/>
          </a:p>
          <a:p>
            <a:pPr indent="0" lvl="0" marL="0" rtl="0" algn="ctr">
              <a:spcBef>
                <a:spcPts val="0"/>
              </a:spcBef>
              <a:spcAft>
                <a:spcPts val="0"/>
              </a:spcAft>
              <a:buNone/>
            </a:pPr>
            <a:r>
              <a:rPr b="1" lang="en" sz="6000"/>
              <a:t>IS</a:t>
            </a:r>
            <a:endParaRPr b="1" sz="6000"/>
          </a:p>
          <a:p>
            <a:pPr indent="0" lvl="0" marL="0" rtl="0" algn="ctr">
              <a:spcBef>
                <a:spcPts val="0"/>
              </a:spcBef>
              <a:spcAft>
                <a:spcPts val="0"/>
              </a:spcAft>
              <a:buNone/>
            </a:pPr>
            <a:r>
              <a:rPr b="1" lang="en" sz="6000"/>
              <a:t>GAMER</a:t>
            </a:r>
            <a:endParaRPr b="1" sz="6000"/>
          </a:p>
          <a:p>
            <a:pPr indent="0" lvl="0" marL="0" rtl="0" algn="ctr">
              <a:spcBef>
                <a:spcPts val="0"/>
              </a:spcBef>
              <a:spcAft>
                <a:spcPts val="0"/>
              </a:spcAft>
              <a:buNone/>
            </a:pPr>
            <a:r>
              <a:rPr b="1" lang="en" sz="6000"/>
              <a:t>GATE</a:t>
            </a:r>
            <a:endParaRPr b="1" sz="60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8"/>
          <p:cNvSpPr txBox="1"/>
          <p:nvPr>
            <p:ph idx="4294967295" type="subTitle"/>
          </p:nvPr>
        </p:nvSpPr>
        <p:spPr>
          <a:xfrm>
            <a:off x="361007" y="3220320"/>
            <a:ext cx="65937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3600"/>
              <a:t>Final Questions?</a:t>
            </a:r>
            <a:endParaRPr sz="3600"/>
          </a:p>
        </p:txBody>
      </p:sp>
      <p:sp>
        <p:nvSpPr>
          <p:cNvPr id="407" name="Google Shape;407;p48"/>
          <p:cNvSpPr txBox="1"/>
          <p:nvPr>
            <p:ph idx="4294967295" type="body"/>
          </p:nvPr>
        </p:nvSpPr>
        <p:spPr>
          <a:xfrm>
            <a:off x="391850" y="3936300"/>
            <a:ext cx="5309400" cy="1159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You can contact me at:</a:t>
            </a:r>
            <a:endParaRPr sz="1800"/>
          </a:p>
          <a:p>
            <a:pPr indent="0" lvl="0" marL="0" rtl="0" algn="l">
              <a:spcBef>
                <a:spcPts val="600"/>
              </a:spcBef>
              <a:spcAft>
                <a:spcPts val="0"/>
              </a:spcAft>
              <a:buNone/>
            </a:pPr>
            <a:r>
              <a:rPr lang="en" sz="1800"/>
              <a:t>brandon@jewishcommunityaction.org</a:t>
            </a:r>
            <a:endParaRPr sz="1800"/>
          </a:p>
        </p:txBody>
      </p:sp>
      <p:sp>
        <p:nvSpPr>
          <p:cNvPr id="408" name="Google Shape;408;p48"/>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9" name="Google Shape;409;p48"/>
          <p:cNvSpPr txBox="1"/>
          <p:nvPr>
            <p:ph idx="4294967295" type="body"/>
          </p:nvPr>
        </p:nvSpPr>
        <p:spPr>
          <a:xfrm>
            <a:off x="458200" y="877625"/>
            <a:ext cx="2681100" cy="2037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Instagram:</a:t>
            </a:r>
            <a:endParaRPr sz="1800"/>
          </a:p>
          <a:p>
            <a:pPr indent="0" lvl="0" marL="0" rtl="0" algn="l">
              <a:spcBef>
                <a:spcPts val="600"/>
              </a:spcBef>
              <a:spcAft>
                <a:spcPts val="0"/>
              </a:spcAft>
              <a:buNone/>
            </a:pPr>
            <a:r>
              <a:rPr lang="en" sz="1400"/>
              <a:t>@jca_mn</a:t>
            </a:r>
            <a:endParaRPr sz="1400"/>
          </a:p>
          <a:p>
            <a:pPr indent="0" lvl="0" marL="0" rtl="0" algn="l">
              <a:spcBef>
                <a:spcPts val="600"/>
              </a:spcBef>
              <a:spcAft>
                <a:spcPts val="0"/>
              </a:spcAft>
              <a:buNone/>
            </a:pPr>
            <a:r>
              <a:rPr lang="en" sz="1400"/>
              <a:t>@jfrejnyc</a:t>
            </a:r>
            <a:endParaRPr sz="1400"/>
          </a:p>
          <a:p>
            <a:pPr indent="0" lvl="0" marL="0" rtl="0" algn="l">
              <a:spcBef>
                <a:spcPts val="600"/>
              </a:spcBef>
              <a:spcAft>
                <a:spcPts val="0"/>
              </a:spcAft>
              <a:buNone/>
            </a:pPr>
            <a:r>
              <a:rPr lang="en" sz="1400"/>
              <a:t>@jewishcurrentsmag</a:t>
            </a:r>
            <a:endParaRPr sz="1400"/>
          </a:p>
          <a:p>
            <a:pPr indent="0" lvl="0" marL="0" rtl="0" algn="l">
              <a:spcBef>
                <a:spcPts val="600"/>
              </a:spcBef>
              <a:spcAft>
                <a:spcPts val="0"/>
              </a:spcAft>
              <a:buNone/>
            </a:pPr>
            <a:r>
              <a:rPr lang="en" sz="1400"/>
              <a:t>@jcua_chicago</a:t>
            </a:r>
            <a:endParaRPr sz="1400"/>
          </a:p>
          <a:p>
            <a:pPr indent="0" lvl="0" marL="0" rtl="0" algn="l">
              <a:spcBef>
                <a:spcPts val="600"/>
              </a:spcBef>
              <a:spcAft>
                <a:spcPts val="0"/>
              </a:spcAft>
              <a:buNone/>
            </a:pPr>
            <a:r>
              <a:rPr lang="en" sz="1400"/>
              <a:t>@jewitches</a:t>
            </a:r>
            <a:endParaRPr sz="1400"/>
          </a:p>
          <a:p>
            <a:pPr indent="0" lvl="0" marL="0" rtl="0" algn="l">
              <a:spcBef>
                <a:spcPts val="600"/>
              </a:spcBef>
              <a:spcAft>
                <a:spcPts val="0"/>
              </a:spcAft>
              <a:buNone/>
            </a:pPr>
            <a:r>
              <a:rPr lang="en" sz="1400"/>
              <a:t>@zinneducationproject</a:t>
            </a:r>
            <a:endParaRPr sz="1400"/>
          </a:p>
          <a:p>
            <a:pPr indent="0" lvl="0" marL="0" rtl="0" algn="l">
              <a:spcBef>
                <a:spcPts val="600"/>
              </a:spcBef>
              <a:spcAft>
                <a:spcPts val="0"/>
              </a:spcAft>
              <a:buNone/>
            </a:pPr>
            <a:r>
              <a:t/>
            </a:r>
            <a:endParaRPr sz="1800"/>
          </a:p>
          <a:p>
            <a:pPr indent="0" lvl="0" marL="0" rtl="0" algn="l">
              <a:spcBef>
                <a:spcPts val="600"/>
              </a:spcBef>
              <a:spcAft>
                <a:spcPts val="0"/>
              </a:spcAft>
              <a:buNone/>
            </a:pPr>
            <a:r>
              <a:t/>
            </a:r>
            <a:endParaRPr sz="1800"/>
          </a:p>
          <a:p>
            <a:pPr indent="0" lvl="0" marL="0" rtl="0" algn="l">
              <a:spcBef>
                <a:spcPts val="600"/>
              </a:spcBef>
              <a:spcAft>
                <a:spcPts val="0"/>
              </a:spcAft>
              <a:buNone/>
            </a:pPr>
            <a:r>
              <a:t/>
            </a:r>
            <a:endParaRPr sz="1800"/>
          </a:p>
          <a:p>
            <a:pPr indent="0" lvl="0" marL="0" rtl="0" algn="l">
              <a:spcBef>
                <a:spcPts val="600"/>
              </a:spcBef>
              <a:spcAft>
                <a:spcPts val="0"/>
              </a:spcAft>
              <a:buNone/>
            </a:pPr>
            <a:r>
              <a:t/>
            </a:r>
            <a:endParaRPr sz="1800"/>
          </a:p>
        </p:txBody>
      </p:sp>
      <p:sp>
        <p:nvSpPr>
          <p:cNvPr id="410" name="Google Shape;410;p48"/>
          <p:cNvSpPr txBox="1"/>
          <p:nvPr>
            <p:ph idx="4294967295" type="body"/>
          </p:nvPr>
        </p:nvSpPr>
        <p:spPr>
          <a:xfrm>
            <a:off x="3139300" y="924075"/>
            <a:ext cx="2727600" cy="2037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Tik Tok:</a:t>
            </a:r>
            <a:endParaRPr sz="1800"/>
          </a:p>
          <a:p>
            <a:pPr indent="0" lvl="0" marL="0" rtl="0" algn="l">
              <a:spcBef>
                <a:spcPts val="600"/>
              </a:spcBef>
              <a:spcAft>
                <a:spcPts val="0"/>
              </a:spcAft>
              <a:buNone/>
            </a:pPr>
            <a:r>
              <a:rPr lang="en" sz="1400"/>
              <a:t>@interstellar_isabellar</a:t>
            </a:r>
            <a:endParaRPr sz="1400"/>
          </a:p>
          <a:p>
            <a:pPr indent="0" lvl="0" marL="0" rtl="0" algn="l">
              <a:spcBef>
                <a:spcPts val="600"/>
              </a:spcBef>
              <a:spcAft>
                <a:spcPts val="0"/>
              </a:spcAft>
              <a:buNone/>
            </a:pPr>
            <a:r>
              <a:rPr lang="en" sz="1400"/>
              <a:t>@simkern</a:t>
            </a:r>
            <a:endParaRPr sz="1400"/>
          </a:p>
          <a:p>
            <a:pPr indent="0" lvl="0" marL="0" rtl="0" algn="l">
              <a:spcBef>
                <a:spcPts val="600"/>
              </a:spcBef>
              <a:spcAft>
                <a:spcPts val="0"/>
              </a:spcAft>
              <a:buNone/>
            </a:pPr>
            <a:r>
              <a:rPr lang="en" sz="1400"/>
              <a:t>@ravenreveals</a:t>
            </a:r>
            <a:endParaRPr sz="1400"/>
          </a:p>
          <a:p>
            <a:pPr indent="0" lvl="0" marL="0" rtl="0" algn="l">
              <a:spcBef>
                <a:spcPts val="600"/>
              </a:spcBef>
              <a:spcAft>
                <a:spcPts val="0"/>
              </a:spcAft>
              <a:buNone/>
            </a:pPr>
            <a:r>
              <a:rPr lang="en" sz="1400"/>
              <a:t>@zarazahavah</a:t>
            </a:r>
            <a:endParaRPr sz="1400"/>
          </a:p>
          <a:p>
            <a:pPr indent="0" lvl="0" marL="0" rtl="0" algn="l">
              <a:spcBef>
                <a:spcPts val="600"/>
              </a:spcBef>
              <a:spcAft>
                <a:spcPts val="0"/>
              </a:spcAft>
              <a:buNone/>
            </a:pPr>
            <a:r>
              <a:rPr lang="en" sz="1400"/>
              <a:t>@evelkneidel</a:t>
            </a:r>
            <a:endParaRPr sz="1400"/>
          </a:p>
          <a:p>
            <a:pPr indent="0" lvl="0" marL="0" rtl="0" algn="l">
              <a:spcBef>
                <a:spcPts val="600"/>
              </a:spcBef>
              <a:spcAft>
                <a:spcPts val="0"/>
              </a:spcAft>
              <a:buNone/>
            </a:pPr>
            <a:r>
              <a:rPr lang="en" sz="1400"/>
              <a:t>@gaygtownbae</a:t>
            </a:r>
            <a:endParaRPr sz="1400"/>
          </a:p>
          <a:p>
            <a:pPr indent="0" lvl="0" marL="0" rtl="0" algn="l">
              <a:spcBef>
                <a:spcPts val="600"/>
              </a:spcBef>
              <a:spcAft>
                <a:spcPts val="0"/>
              </a:spcAft>
              <a:buNone/>
            </a:pPr>
            <a:r>
              <a:t/>
            </a:r>
            <a:endParaRPr sz="1200"/>
          </a:p>
          <a:p>
            <a:pPr indent="0" lvl="0" marL="0" rtl="0" algn="l">
              <a:spcBef>
                <a:spcPts val="600"/>
              </a:spcBef>
              <a:spcAft>
                <a:spcPts val="0"/>
              </a:spcAft>
              <a:buNone/>
            </a:pPr>
            <a:r>
              <a:t/>
            </a:r>
            <a:endParaRPr sz="1800"/>
          </a:p>
          <a:p>
            <a:pPr indent="0" lvl="0" marL="0" rtl="0" algn="l">
              <a:spcBef>
                <a:spcPts val="600"/>
              </a:spcBef>
              <a:spcAft>
                <a:spcPts val="0"/>
              </a:spcAft>
              <a:buNone/>
            </a:pPr>
            <a:r>
              <a:t/>
            </a:r>
            <a:endParaRPr sz="1800"/>
          </a:p>
        </p:txBody>
      </p:sp>
      <p:sp>
        <p:nvSpPr>
          <p:cNvPr id="411" name="Google Shape;411;p48"/>
          <p:cNvSpPr txBox="1"/>
          <p:nvPr>
            <p:ph idx="4294967295" type="subTitle"/>
          </p:nvPr>
        </p:nvSpPr>
        <p:spPr>
          <a:xfrm>
            <a:off x="458198" y="92825"/>
            <a:ext cx="81357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3200"/>
              <a:t>Social media accounts to follow:</a:t>
            </a:r>
            <a:endParaRPr sz="3200"/>
          </a:p>
        </p:txBody>
      </p:sp>
      <p:sp>
        <p:nvSpPr>
          <p:cNvPr id="412" name="Google Shape;412;p48"/>
          <p:cNvSpPr txBox="1"/>
          <p:nvPr>
            <p:ph idx="4294967295" type="body"/>
          </p:nvPr>
        </p:nvSpPr>
        <p:spPr>
          <a:xfrm>
            <a:off x="5866900" y="877625"/>
            <a:ext cx="2681100" cy="2037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Twitter:</a:t>
            </a:r>
            <a:endParaRPr sz="1800"/>
          </a:p>
          <a:p>
            <a:pPr indent="0" lvl="0" marL="0" rtl="0" algn="l">
              <a:spcBef>
                <a:spcPts val="600"/>
              </a:spcBef>
              <a:spcAft>
                <a:spcPts val="0"/>
              </a:spcAft>
              <a:buNone/>
            </a:pPr>
            <a:r>
              <a:rPr lang="en" sz="1400"/>
              <a:t>@BenLorber8</a:t>
            </a:r>
            <a:endParaRPr sz="1400"/>
          </a:p>
          <a:p>
            <a:pPr indent="0" lvl="0" marL="0" rtl="0" algn="l">
              <a:spcBef>
                <a:spcPts val="600"/>
              </a:spcBef>
              <a:spcAft>
                <a:spcPts val="0"/>
              </a:spcAft>
              <a:buNone/>
            </a:pPr>
            <a:r>
              <a:rPr lang="en" sz="1400"/>
              <a:t>@PRAEyesRight</a:t>
            </a:r>
            <a:endParaRPr sz="1400"/>
          </a:p>
          <a:p>
            <a:pPr indent="0" lvl="0" marL="0" rtl="0" algn="l">
              <a:spcBef>
                <a:spcPts val="600"/>
              </a:spcBef>
              <a:spcAft>
                <a:spcPts val="0"/>
              </a:spcAft>
              <a:buNone/>
            </a:pPr>
            <a:r>
              <a:rPr lang="en" sz="1400"/>
              <a:t>@shane_burley1</a:t>
            </a:r>
            <a:endParaRPr sz="1400"/>
          </a:p>
          <a:p>
            <a:pPr indent="0" lvl="0" marL="0" rtl="0" algn="l">
              <a:spcBef>
                <a:spcPts val="600"/>
              </a:spcBef>
              <a:spcAft>
                <a:spcPts val="0"/>
              </a:spcAft>
              <a:buNone/>
            </a:pPr>
            <a:r>
              <a:rPr lang="en" sz="1400"/>
              <a:t>@swordsjew</a:t>
            </a:r>
            <a:endParaRPr sz="1400"/>
          </a:p>
          <a:p>
            <a:pPr indent="0" lvl="0" marL="0" rtl="0" algn="l">
              <a:spcBef>
                <a:spcPts val="600"/>
              </a:spcBef>
              <a:spcAft>
                <a:spcPts val="0"/>
              </a:spcAft>
              <a:buNone/>
            </a:pPr>
            <a:r>
              <a:rPr lang="en" sz="1400"/>
              <a:t>@rafaelshimunov</a:t>
            </a:r>
            <a:endParaRPr sz="1400"/>
          </a:p>
          <a:p>
            <a:pPr indent="0" lvl="0" marL="0" rtl="0" algn="l">
              <a:spcBef>
                <a:spcPts val="600"/>
              </a:spcBef>
              <a:spcAft>
                <a:spcPts val="0"/>
              </a:spcAft>
              <a:buNone/>
            </a:pPr>
            <a:r>
              <a:rPr lang="en" sz="1400"/>
              <a:t>@ArnoRosenfeld</a:t>
            </a:r>
            <a:endParaRPr sz="1400"/>
          </a:p>
          <a:p>
            <a:pPr indent="0" lvl="0" marL="0" rtl="0" algn="l">
              <a:spcBef>
                <a:spcPts val="600"/>
              </a:spcBef>
              <a:spcAft>
                <a:spcPts val="0"/>
              </a:spcAft>
              <a:buNone/>
            </a:pPr>
            <a:r>
              <a:t/>
            </a:r>
            <a:endParaRPr sz="1400"/>
          </a:p>
          <a:p>
            <a:pPr indent="0" lvl="0" marL="0" rtl="0" algn="l">
              <a:spcBef>
                <a:spcPts val="600"/>
              </a:spcBef>
              <a:spcAft>
                <a:spcPts val="0"/>
              </a:spcAft>
              <a:buNone/>
            </a:pPr>
            <a:r>
              <a:t/>
            </a:r>
            <a:endParaRPr sz="1800"/>
          </a:p>
          <a:p>
            <a:pPr indent="0" lvl="0" marL="0" rtl="0" algn="l">
              <a:spcBef>
                <a:spcPts val="600"/>
              </a:spcBef>
              <a:spcAft>
                <a:spcPts val="0"/>
              </a:spcAft>
              <a:buNone/>
            </a:pPr>
            <a:r>
              <a:t/>
            </a:r>
            <a:endParaRPr sz="1800"/>
          </a:p>
          <a:p>
            <a:pPr indent="0" lvl="0" marL="0" rtl="0" algn="l">
              <a:spcBef>
                <a:spcPts val="600"/>
              </a:spcBef>
              <a:spcAft>
                <a:spcPts val="0"/>
              </a:spcAft>
              <a:buNone/>
            </a:pPr>
            <a:r>
              <a:t/>
            </a:r>
            <a:endParaRPr sz="1800"/>
          </a:p>
          <a:p>
            <a:pPr indent="0" lvl="0" marL="0" rtl="0" algn="l">
              <a:spcBef>
                <a:spcPts val="600"/>
              </a:spcBef>
              <a:spcAft>
                <a:spcPts val="0"/>
              </a:spcAft>
              <a:buNone/>
            </a:pPr>
            <a:r>
              <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ph type="ctrTitle"/>
          </p:nvPr>
        </p:nvSpPr>
        <p:spPr>
          <a:xfrm>
            <a:off x="921200" y="1284978"/>
            <a:ext cx="72057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accent3"/>
                </a:solidFill>
              </a:rPr>
              <a:t>1</a:t>
            </a:r>
            <a:endParaRPr sz="6000">
              <a:solidFill>
                <a:schemeClr val="accent3"/>
              </a:solidFill>
            </a:endParaRPr>
          </a:p>
          <a:p>
            <a:pPr indent="0" lvl="0" marL="0" rtl="0" algn="l">
              <a:spcBef>
                <a:spcPts val="0"/>
              </a:spcBef>
              <a:spcAft>
                <a:spcPts val="0"/>
              </a:spcAft>
              <a:buNone/>
            </a:pPr>
            <a:r>
              <a:rPr lang="en"/>
              <a:t>Historical Background</a:t>
            </a:r>
            <a:endParaRPr/>
          </a:p>
        </p:txBody>
      </p:sp>
      <p:sp>
        <p:nvSpPr>
          <p:cNvPr id="93" name="Google Shape;93;p15"/>
          <p:cNvSpPr txBox="1"/>
          <p:nvPr>
            <p:ph idx="1" type="subTitle"/>
          </p:nvPr>
        </p:nvSpPr>
        <p:spPr>
          <a:xfrm>
            <a:off x="4280926" y="3108825"/>
            <a:ext cx="3960000" cy="784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Well, how did we get here?</a:t>
            </a:r>
            <a:endParaRPr/>
          </a:p>
        </p:txBody>
      </p:sp>
      <p:sp>
        <p:nvSpPr>
          <p:cNvPr id="94" name="Google Shape;94;p15"/>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6"/>
          <p:cNvSpPr txBox="1"/>
          <p:nvPr>
            <p:ph type="title"/>
          </p:nvPr>
        </p:nvSpPr>
        <p:spPr>
          <a:xfrm>
            <a:off x="404330" y="493832"/>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changes</a:t>
            </a:r>
            <a:r>
              <a:rPr lang="en"/>
              <a:t> that got us here (the ‘modern’ world)</a:t>
            </a:r>
            <a:endParaRPr/>
          </a:p>
          <a:p>
            <a:pPr indent="0" lvl="0" marL="0" rtl="0" algn="l">
              <a:spcBef>
                <a:spcPts val="0"/>
              </a:spcBef>
              <a:spcAft>
                <a:spcPts val="0"/>
              </a:spcAft>
              <a:buClr>
                <a:schemeClr val="dk1"/>
              </a:buClr>
              <a:buSzPts val="1100"/>
              <a:buFont typeface="Arial"/>
              <a:buNone/>
            </a:pPr>
            <a:r>
              <a:rPr lang="en" sz="1200"/>
              <a:t>(these have happened globally from 1400’s onwards and repeat in microcosms)</a:t>
            </a:r>
            <a:endParaRPr sz="12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00" name="Google Shape;100;p16"/>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1" name="Google Shape;101;p16"/>
          <p:cNvSpPr/>
          <p:nvPr/>
        </p:nvSpPr>
        <p:spPr>
          <a:xfrm>
            <a:off x="474900" y="1363400"/>
            <a:ext cx="3996900" cy="1584600"/>
          </a:xfrm>
          <a:prstGeom prst="rect">
            <a:avLst/>
          </a:prstGeom>
          <a:solidFill>
            <a:srgbClr val="073763">
              <a:alpha val="16200"/>
            </a:srgbClr>
          </a:solidFill>
          <a:ln>
            <a:noFill/>
          </a:ln>
        </p:spPr>
        <p:txBody>
          <a:bodyPr anchorCtr="0" anchor="t" bIns="91425" lIns="91425" spcFirstLastPara="1" rIns="593525" wrap="square" tIns="91425">
            <a:noAutofit/>
          </a:bodyPr>
          <a:lstStyle/>
          <a:p>
            <a:pPr indent="0" lvl="0" marL="0" rtl="0" algn="l">
              <a:spcBef>
                <a:spcPts val="0"/>
              </a:spcBef>
              <a:spcAft>
                <a:spcPts val="0"/>
              </a:spcAft>
              <a:buNone/>
            </a:pPr>
            <a:r>
              <a:rPr b="1" lang="en">
                <a:solidFill>
                  <a:schemeClr val="lt1"/>
                </a:solidFill>
                <a:latin typeface="Cousine"/>
                <a:ea typeface="Cousine"/>
                <a:cs typeface="Cousine"/>
                <a:sym typeface="Cousine"/>
              </a:rPr>
              <a:t>Enclosures</a:t>
            </a:r>
            <a:endParaRPr b="1">
              <a:solidFill>
                <a:schemeClr val="lt1"/>
              </a:solidFill>
              <a:latin typeface="Cousine"/>
              <a:ea typeface="Cousine"/>
              <a:cs typeface="Cousine"/>
              <a:sym typeface="Cousine"/>
            </a:endParaRPr>
          </a:p>
          <a:p>
            <a:pPr indent="0" lvl="0" marL="0" marR="0" rtl="0" algn="just">
              <a:spcBef>
                <a:spcPts val="600"/>
              </a:spcBef>
              <a:spcAft>
                <a:spcPts val="0"/>
              </a:spcAft>
              <a:buNone/>
            </a:pPr>
            <a:r>
              <a:rPr lang="en" sz="1000">
                <a:solidFill>
                  <a:schemeClr val="lt1"/>
                </a:solidFill>
                <a:latin typeface="Cousine"/>
                <a:ea typeface="Cousine"/>
                <a:cs typeface="Cousine"/>
                <a:sym typeface="Cousine"/>
              </a:rPr>
              <a:t>Removal of people from communal lands,</a:t>
            </a:r>
            <a:endParaRPr sz="1000">
              <a:solidFill>
                <a:schemeClr val="lt1"/>
              </a:solidFill>
              <a:latin typeface="Cousine"/>
              <a:ea typeface="Cousine"/>
              <a:cs typeface="Cousine"/>
              <a:sym typeface="Cousine"/>
            </a:endParaRPr>
          </a:p>
          <a:p>
            <a:pPr indent="0" lvl="0" marL="0" marR="0" rtl="0" algn="just">
              <a:spcBef>
                <a:spcPts val="600"/>
              </a:spcBef>
              <a:spcAft>
                <a:spcPts val="0"/>
              </a:spcAft>
              <a:buNone/>
            </a:pPr>
            <a:r>
              <a:rPr lang="en" sz="1000">
                <a:solidFill>
                  <a:schemeClr val="lt1"/>
                </a:solidFill>
                <a:latin typeface="Cousine"/>
                <a:ea typeface="Cousine"/>
                <a:cs typeface="Cousine"/>
                <a:sym typeface="Cousine"/>
              </a:rPr>
              <a:t>Mass privatization puts these assets in control of a much smaller segment of population (ex: nobiles or industrialists) </a:t>
            </a:r>
            <a:endParaRPr sz="1000">
              <a:solidFill>
                <a:schemeClr val="lt1"/>
              </a:solidFill>
              <a:latin typeface="Cousine"/>
              <a:ea typeface="Cousine"/>
              <a:cs typeface="Cousine"/>
              <a:sym typeface="Cousine"/>
            </a:endParaRPr>
          </a:p>
          <a:p>
            <a:pPr indent="0" lvl="0" marL="0" marR="0" rtl="0" algn="just">
              <a:spcBef>
                <a:spcPts val="600"/>
              </a:spcBef>
              <a:spcAft>
                <a:spcPts val="0"/>
              </a:spcAft>
              <a:buNone/>
            </a:pPr>
            <a:r>
              <a:rPr lang="en" sz="1000">
                <a:solidFill>
                  <a:schemeClr val="lt1"/>
                </a:solidFill>
                <a:latin typeface="Cousine"/>
                <a:ea typeface="Cousine"/>
                <a:cs typeface="Cousine"/>
                <a:sym typeface="Cousine"/>
              </a:rPr>
              <a:t>Removed peoples now have to sell their labor to obtain base necessities they used to have</a:t>
            </a:r>
            <a:endParaRPr sz="1000">
              <a:solidFill>
                <a:schemeClr val="lt1"/>
              </a:solidFill>
              <a:latin typeface="Cousine"/>
              <a:ea typeface="Cousine"/>
              <a:cs typeface="Cousine"/>
              <a:sym typeface="Cousine"/>
            </a:endParaRPr>
          </a:p>
          <a:p>
            <a:pPr indent="0" lvl="0" marL="0" marR="0" rtl="0" algn="just">
              <a:spcBef>
                <a:spcPts val="600"/>
              </a:spcBef>
              <a:spcAft>
                <a:spcPts val="600"/>
              </a:spcAft>
              <a:buNone/>
            </a:pPr>
            <a:r>
              <a:t/>
            </a:r>
            <a:endParaRPr sz="1000">
              <a:solidFill>
                <a:schemeClr val="lt1"/>
              </a:solidFill>
              <a:latin typeface="Cousine"/>
              <a:ea typeface="Cousine"/>
              <a:cs typeface="Cousine"/>
              <a:sym typeface="Cousine"/>
            </a:endParaRPr>
          </a:p>
        </p:txBody>
      </p:sp>
      <p:sp>
        <p:nvSpPr>
          <p:cNvPr id="102" name="Google Shape;102;p16"/>
          <p:cNvSpPr/>
          <p:nvPr/>
        </p:nvSpPr>
        <p:spPr>
          <a:xfrm>
            <a:off x="4637019" y="1363400"/>
            <a:ext cx="3996900" cy="1584600"/>
          </a:xfrm>
          <a:prstGeom prst="rect">
            <a:avLst/>
          </a:prstGeom>
          <a:solidFill>
            <a:srgbClr val="073763">
              <a:alpha val="16200"/>
            </a:srgbClr>
          </a:solidFill>
          <a:ln>
            <a:noFill/>
          </a:ln>
        </p:spPr>
        <p:txBody>
          <a:bodyPr anchorCtr="0" anchor="t" bIns="91425" lIns="971550" spcFirstLastPara="1" rIns="91425" wrap="square" tIns="91425">
            <a:noAutofit/>
          </a:bodyPr>
          <a:lstStyle/>
          <a:p>
            <a:pPr indent="0" lvl="0" marL="0" rtl="0" algn="r">
              <a:spcBef>
                <a:spcPts val="0"/>
              </a:spcBef>
              <a:spcAft>
                <a:spcPts val="0"/>
              </a:spcAft>
              <a:buNone/>
            </a:pPr>
            <a:r>
              <a:rPr b="1" lang="en">
                <a:solidFill>
                  <a:schemeClr val="lt1"/>
                </a:solidFill>
                <a:latin typeface="Cousine"/>
                <a:ea typeface="Cousine"/>
                <a:cs typeface="Cousine"/>
                <a:sym typeface="Cousine"/>
              </a:rPr>
              <a:t>Imperialism </a:t>
            </a:r>
            <a:endParaRPr b="1">
              <a:solidFill>
                <a:schemeClr val="lt1"/>
              </a:solidFill>
              <a:latin typeface="Cousine"/>
              <a:ea typeface="Cousine"/>
              <a:cs typeface="Cousine"/>
              <a:sym typeface="Cousine"/>
            </a:endParaRPr>
          </a:p>
          <a:p>
            <a:pPr indent="0" lvl="0" marL="0" rtl="0" algn="r">
              <a:spcBef>
                <a:spcPts val="600"/>
              </a:spcBef>
              <a:spcAft>
                <a:spcPts val="0"/>
              </a:spcAft>
              <a:buNone/>
            </a:pPr>
            <a:r>
              <a:rPr lang="en" sz="1000">
                <a:solidFill>
                  <a:schemeClr val="lt1"/>
                </a:solidFill>
                <a:latin typeface="Cousine"/>
                <a:ea typeface="Cousine"/>
                <a:cs typeface="Cousine"/>
                <a:sym typeface="Cousine"/>
              </a:rPr>
              <a:t>Political &amp; economic relationship in which the people and government of a country are trapped in restrictive and extractive debt relationships with </a:t>
            </a:r>
            <a:r>
              <a:rPr lang="en" sz="1000">
                <a:solidFill>
                  <a:schemeClr val="lt1"/>
                </a:solidFill>
                <a:latin typeface="Cousine"/>
                <a:ea typeface="Cousine"/>
                <a:cs typeface="Cousine"/>
                <a:sym typeface="Cousine"/>
              </a:rPr>
              <a:t>imperial</a:t>
            </a:r>
            <a:r>
              <a:rPr lang="en" sz="1000">
                <a:solidFill>
                  <a:schemeClr val="lt1"/>
                </a:solidFill>
                <a:latin typeface="Cousine"/>
                <a:ea typeface="Cousine"/>
                <a:cs typeface="Cousine"/>
                <a:sym typeface="Cousine"/>
              </a:rPr>
              <a:t> core countries.</a:t>
            </a:r>
            <a:endParaRPr sz="1000">
              <a:solidFill>
                <a:schemeClr val="lt1"/>
              </a:solidFill>
              <a:latin typeface="Cousine"/>
              <a:ea typeface="Cousine"/>
              <a:cs typeface="Cousine"/>
              <a:sym typeface="Cousine"/>
            </a:endParaRPr>
          </a:p>
          <a:p>
            <a:pPr indent="0" lvl="0" marL="0" rtl="0" algn="r">
              <a:spcBef>
                <a:spcPts val="600"/>
              </a:spcBef>
              <a:spcAft>
                <a:spcPts val="0"/>
              </a:spcAft>
              <a:buNone/>
            </a:pPr>
            <a:r>
              <a:rPr lang="en" sz="1000">
                <a:solidFill>
                  <a:schemeClr val="lt1"/>
                </a:solidFill>
                <a:latin typeface="Cousine"/>
                <a:ea typeface="Cousine"/>
                <a:cs typeface="Cousine"/>
                <a:sym typeface="Cousine"/>
              </a:rPr>
              <a:t>Note: does not require physical occupation of a territory by an imperial power. </a:t>
            </a:r>
            <a:endParaRPr sz="1000">
              <a:solidFill>
                <a:schemeClr val="lt1"/>
              </a:solidFill>
              <a:latin typeface="Cousine"/>
              <a:ea typeface="Cousine"/>
              <a:cs typeface="Cousine"/>
              <a:sym typeface="Cousine"/>
            </a:endParaRPr>
          </a:p>
          <a:p>
            <a:pPr indent="0" lvl="0" marL="0" rtl="0" algn="r">
              <a:spcBef>
                <a:spcPts val="600"/>
              </a:spcBef>
              <a:spcAft>
                <a:spcPts val="600"/>
              </a:spcAft>
              <a:buNone/>
            </a:pPr>
            <a:r>
              <a:t/>
            </a:r>
            <a:endParaRPr b="1" sz="1000">
              <a:solidFill>
                <a:schemeClr val="lt1"/>
              </a:solidFill>
              <a:latin typeface="Cousine"/>
              <a:ea typeface="Cousine"/>
              <a:cs typeface="Cousine"/>
              <a:sym typeface="Cousine"/>
            </a:endParaRPr>
          </a:p>
        </p:txBody>
      </p:sp>
      <p:sp>
        <p:nvSpPr>
          <p:cNvPr id="103" name="Google Shape;103;p16"/>
          <p:cNvSpPr/>
          <p:nvPr/>
        </p:nvSpPr>
        <p:spPr>
          <a:xfrm>
            <a:off x="474900" y="3121900"/>
            <a:ext cx="3996900" cy="1584600"/>
          </a:xfrm>
          <a:prstGeom prst="rect">
            <a:avLst/>
          </a:prstGeom>
          <a:solidFill>
            <a:srgbClr val="073763">
              <a:alpha val="16200"/>
            </a:srgbClr>
          </a:solidFill>
          <a:ln>
            <a:noFill/>
          </a:ln>
        </p:spPr>
        <p:txBody>
          <a:bodyPr anchorCtr="0" anchor="b" bIns="91425" lIns="91425" spcFirstLastPara="1" rIns="1161525" wrap="square" tIns="91425">
            <a:noAutofit/>
          </a:bodyPr>
          <a:lstStyle/>
          <a:p>
            <a:pPr indent="0" lvl="0" marL="0" rtl="0" algn="l">
              <a:spcBef>
                <a:spcPts val="0"/>
              </a:spcBef>
              <a:spcAft>
                <a:spcPts val="0"/>
              </a:spcAft>
              <a:buClr>
                <a:schemeClr val="dk1"/>
              </a:buClr>
              <a:buSzPts val="1100"/>
              <a:buFont typeface="Arial"/>
              <a:buNone/>
            </a:pPr>
            <a:br>
              <a:rPr lang="en" sz="1000">
                <a:solidFill>
                  <a:schemeClr val="lt1"/>
                </a:solidFill>
                <a:latin typeface="Cousine"/>
                <a:ea typeface="Cousine"/>
                <a:cs typeface="Cousine"/>
                <a:sym typeface="Cousine"/>
              </a:rPr>
            </a:br>
            <a:endParaRPr sz="1000">
              <a:solidFill>
                <a:schemeClr val="lt1"/>
              </a:solidFill>
              <a:latin typeface="Cousine"/>
              <a:ea typeface="Cousine"/>
              <a:cs typeface="Cousine"/>
              <a:sym typeface="Cousine"/>
            </a:endParaRPr>
          </a:p>
          <a:p>
            <a:pPr indent="0" lvl="0" marL="0" rtl="0" algn="l">
              <a:spcBef>
                <a:spcPts val="600"/>
              </a:spcBef>
              <a:spcAft>
                <a:spcPts val="0"/>
              </a:spcAft>
              <a:buClr>
                <a:schemeClr val="dk1"/>
              </a:buClr>
              <a:buSzPts val="1100"/>
              <a:buFont typeface="Arial"/>
              <a:buNone/>
            </a:pPr>
            <a:r>
              <a:rPr b="1" lang="en">
                <a:solidFill>
                  <a:schemeClr val="lt1"/>
                </a:solidFill>
                <a:latin typeface="Cousine"/>
                <a:ea typeface="Cousine"/>
                <a:cs typeface="Cousine"/>
                <a:sym typeface="Cousine"/>
              </a:rPr>
              <a:t>Colonization</a:t>
            </a:r>
            <a:endParaRPr b="1">
              <a:solidFill>
                <a:schemeClr val="lt1"/>
              </a:solidFill>
              <a:latin typeface="Cousine"/>
              <a:ea typeface="Cousine"/>
              <a:cs typeface="Cousine"/>
              <a:sym typeface="Cousine"/>
            </a:endParaRPr>
          </a:p>
          <a:p>
            <a:pPr indent="0" lvl="0" marL="0" rtl="0" algn="l">
              <a:spcBef>
                <a:spcPts val="600"/>
              </a:spcBef>
              <a:spcAft>
                <a:spcPts val="0"/>
              </a:spcAft>
              <a:buClr>
                <a:schemeClr val="dk1"/>
              </a:buClr>
              <a:buSzPts val="1100"/>
              <a:buFont typeface="Arial"/>
              <a:buNone/>
            </a:pPr>
            <a:r>
              <a:rPr lang="en" sz="1000">
                <a:solidFill>
                  <a:schemeClr val="lt1"/>
                </a:solidFill>
                <a:latin typeface="Cousine"/>
                <a:ea typeface="Cousine"/>
                <a:cs typeface="Cousine"/>
                <a:sym typeface="Cousine"/>
              </a:rPr>
              <a:t>Replacement and displacement of indigenous communities with population from ‘home countries’ </a:t>
            </a:r>
            <a:br>
              <a:rPr lang="en" sz="1000">
                <a:solidFill>
                  <a:schemeClr val="lt1"/>
                </a:solidFill>
                <a:latin typeface="Cousine"/>
                <a:ea typeface="Cousine"/>
                <a:cs typeface="Cousine"/>
                <a:sym typeface="Cousine"/>
              </a:rPr>
            </a:br>
            <a:endParaRPr sz="1000">
              <a:solidFill>
                <a:schemeClr val="lt1"/>
              </a:solidFill>
              <a:latin typeface="Cousine"/>
              <a:ea typeface="Cousine"/>
              <a:cs typeface="Cousine"/>
              <a:sym typeface="Cousine"/>
            </a:endParaRPr>
          </a:p>
          <a:p>
            <a:pPr indent="0" lvl="0" marL="0" rtl="0" algn="l">
              <a:spcBef>
                <a:spcPts val="600"/>
              </a:spcBef>
              <a:spcAft>
                <a:spcPts val="600"/>
              </a:spcAft>
              <a:buClr>
                <a:schemeClr val="dk1"/>
              </a:buClr>
              <a:buSzPts val="1100"/>
              <a:buFont typeface="Arial"/>
              <a:buNone/>
            </a:pPr>
            <a:r>
              <a:rPr lang="en" sz="1000">
                <a:solidFill>
                  <a:schemeClr val="lt1"/>
                </a:solidFill>
                <a:latin typeface="Cousine"/>
                <a:ea typeface="Cousine"/>
                <a:cs typeface="Cousine"/>
                <a:sym typeface="Cousine"/>
              </a:rPr>
              <a:t>Marked by genocides and enslavement, resources taken from the colonies to enrich the imperial core</a:t>
            </a:r>
            <a:endParaRPr sz="1000">
              <a:solidFill>
                <a:schemeClr val="lt1"/>
              </a:solidFill>
              <a:latin typeface="Cousine"/>
              <a:ea typeface="Cousine"/>
              <a:cs typeface="Cousine"/>
              <a:sym typeface="Cousine"/>
            </a:endParaRPr>
          </a:p>
        </p:txBody>
      </p:sp>
      <p:sp>
        <p:nvSpPr>
          <p:cNvPr id="104" name="Google Shape;104;p16"/>
          <p:cNvSpPr/>
          <p:nvPr/>
        </p:nvSpPr>
        <p:spPr>
          <a:xfrm>
            <a:off x="4637019" y="3121900"/>
            <a:ext cx="3996900" cy="1584600"/>
          </a:xfrm>
          <a:prstGeom prst="rect">
            <a:avLst/>
          </a:prstGeom>
          <a:solidFill>
            <a:srgbClr val="073763">
              <a:alpha val="16200"/>
            </a:srgbClr>
          </a:solidFill>
          <a:ln>
            <a:noFill/>
          </a:ln>
        </p:spPr>
        <p:txBody>
          <a:bodyPr anchorCtr="0" anchor="ctr" bIns="91425" lIns="514350" spcFirstLastPara="1" rIns="91425" wrap="square" tIns="91425">
            <a:noAutofit/>
          </a:bodyPr>
          <a:lstStyle/>
          <a:p>
            <a:pPr indent="0" lvl="0" marL="0" marR="0" rtl="0" algn="ctr">
              <a:spcBef>
                <a:spcPts val="0"/>
              </a:spcBef>
              <a:spcAft>
                <a:spcPts val="0"/>
              </a:spcAft>
              <a:buNone/>
            </a:pPr>
            <a:r>
              <a:rPr lang="en" sz="1200">
                <a:solidFill>
                  <a:schemeClr val="lt1"/>
                </a:solidFill>
                <a:latin typeface="Cousine"/>
                <a:ea typeface="Cousine"/>
                <a:cs typeface="Cousine"/>
                <a:sym typeface="Cousine"/>
              </a:rPr>
              <a:t>It’s important to think about how these changes impacted cultures &amp; societies! </a:t>
            </a:r>
            <a:endParaRPr sz="1200">
              <a:solidFill>
                <a:schemeClr val="lt1"/>
              </a:solidFill>
              <a:latin typeface="Cousine"/>
              <a:ea typeface="Cousine"/>
              <a:cs typeface="Cousine"/>
              <a:sym typeface="Cousine"/>
            </a:endParaRPr>
          </a:p>
          <a:p>
            <a:pPr indent="0" lvl="0" marL="0" rtl="0" algn="ctr">
              <a:spcBef>
                <a:spcPts val="0"/>
              </a:spcBef>
              <a:spcAft>
                <a:spcPts val="0"/>
              </a:spcAft>
              <a:buNone/>
            </a:pPr>
            <a:r>
              <a:t/>
            </a:r>
            <a:endParaRPr sz="1200">
              <a:solidFill>
                <a:schemeClr val="lt1"/>
              </a:solidFill>
              <a:latin typeface="Cousine"/>
              <a:ea typeface="Cousine"/>
              <a:cs typeface="Cousine"/>
              <a:sym typeface="Cousine"/>
            </a:endParaRPr>
          </a:p>
          <a:p>
            <a:pPr indent="0" lvl="0" marL="0" rtl="0" algn="ctr">
              <a:spcBef>
                <a:spcPts val="0"/>
              </a:spcBef>
              <a:spcAft>
                <a:spcPts val="0"/>
              </a:spcAft>
              <a:buNone/>
            </a:pPr>
            <a:r>
              <a:rPr lang="en" sz="1200">
                <a:solidFill>
                  <a:schemeClr val="lt1"/>
                </a:solidFill>
                <a:latin typeface="Cousine"/>
                <a:ea typeface="Cousine"/>
                <a:cs typeface="Cousine"/>
                <a:sym typeface="Cousine"/>
              </a:rPr>
              <a:t>History is NOT just dates &amp; </a:t>
            </a:r>
            <a:endParaRPr sz="1200">
              <a:solidFill>
                <a:schemeClr val="lt1"/>
              </a:solidFill>
              <a:latin typeface="Cousine"/>
              <a:ea typeface="Cousine"/>
              <a:cs typeface="Cousine"/>
              <a:sym typeface="Cousine"/>
            </a:endParaRPr>
          </a:p>
          <a:p>
            <a:pPr indent="0" lvl="0" marL="0" rtl="0" algn="ctr">
              <a:spcBef>
                <a:spcPts val="0"/>
              </a:spcBef>
              <a:spcAft>
                <a:spcPts val="0"/>
              </a:spcAft>
              <a:buNone/>
            </a:pPr>
            <a:r>
              <a:rPr lang="en" sz="1200">
                <a:solidFill>
                  <a:schemeClr val="lt1"/>
                </a:solidFill>
                <a:latin typeface="Cousine"/>
                <a:ea typeface="Cousine"/>
                <a:cs typeface="Cousine"/>
                <a:sym typeface="Cousine"/>
              </a:rPr>
              <a:t>old dead dudes!!</a:t>
            </a:r>
            <a:endParaRPr sz="1200">
              <a:solidFill>
                <a:schemeClr val="lt1"/>
              </a:solidFill>
              <a:latin typeface="Cousine"/>
              <a:ea typeface="Cousine"/>
              <a:cs typeface="Cousine"/>
              <a:sym typeface="Cousin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08" name="Shape 108"/>
        <p:cNvGrpSpPr/>
        <p:nvPr/>
      </p:nvGrpSpPr>
      <p:grpSpPr>
        <a:xfrm>
          <a:off x="0" y="0"/>
          <a:ext cx="0" cy="0"/>
          <a:chOff x="0" y="0"/>
          <a:chExt cx="0" cy="0"/>
        </a:xfrm>
      </p:grpSpPr>
      <p:sp>
        <p:nvSpPr>
          <p:cNvPr id="109" name="Google Shape;109;p17"/>
          <p:cNvSpPr txBox="1"/>
          <p:nvPr>
            <p:ph type="title"/>
          </p:nvPr>
        </p:nvSpPr>
        <p:spPr>
          <a:xfrm>
            <a:off x="311700" y="445025"/>
            <a:ext cx="8520600" cy="91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t>Oppressions are similar </a:t>
            </a:r>
            <a:endParaRPr b="1" sz="3000"/>
          </a:p>
          <a:p>
            <a:pPr indent="0" lvl="0" marL="0" rtl="0" algn="ctr">
              <a:spcBef>
                <a:spcPts val="0"/>
              </a:spcBef>
              <a:spcAft>
                <a:spcPts val="0"/>
              </a:spcAft>
              <a:buNone/>
            </a:pPr>
            <a:r>
              <a:rPr b="1" lang="en" sz="3000"/>
              <a:t>(except where each one is unique.)</a:t>
            </a:r>
            <a:endParaRPr b="1" sz="3000"/>
          </a:p>
        </p:txBody>
      </p:sp>
      <p:sp>
        <p:nvSpPr>
          <p:cNvPr id="110" name="Google Shape;110;p17"/>
          <p:cNvSpPr txBox="1"/>
          <p:nvPr>
            <p:ph idx="1" type="body"/>
          </p:nvPr>
        </p:nvSpPr>
        <p:spPr>
          <a:xfrm>
            <a:off x="876900" y="1772600"/>
            <a:ext cx="7390200" cy="2320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500"/>
              <a:t>Different oppressions have different defining characteristics.</a:t>
            </a:r>
            <a:endParaRPr sz="1500"/>
          </a:p>
          <a:p>
            <a:pPr indent="0" lvl="0" marL="0" rtl="0" algn="l">
              <a:spcBef>
                <a:spcPts val="600"/>
              </a:spcBef>
              <a:spcAft>
                <a:spcPts val="0"/>
              </a:spcAft>
              <a:buNone/>
            </a:pPr>
            <a:r>
              <a:t/>
            </a:r>
            <a:endParaRPr sz="1500"/>
          </a:p>
          <a:p>
            <a:pPr indent="0" lvl="0" marL="0" rtl="0" algn="l">
              <a:spcBef>
                <a:spcPts val="600"/>
              </a:spcBef>
              <a:spcAft>
                <a:spcPts val="0"/>
              </a:spcAft>
              <a:buNone/>
            </a:pPr>
            <a:r>
              <a:rPr lang="en" sz="1500"/>
              <a:t>Euro-Oppression of indigenous people in the Americas: </a:t>
            </a:r>
            <a:r>
              <a:rPr b="1" lang="en" sz="1500" u="sng"/>
              <a:t>Erasure</a:t>
            </a:r>
            <a:endParaRPr b="1" sz="1500" u="sng"/>
          </a:p>
          <a:p>
            <a:pPr indent="0" lvl="0" marL="0" rtl="0" algn="l">
              <a:spcBef>
                <a:spcPts val="600"/>
              </a:spcBef>
              <a:spcAft>
                <a:spcPts val="0"/>
              </a:spcAft>
              <a:buNone/>
            </a:pPr>
            <a:r>
              <a:rPr lang="en" sz="1500"/>
              <a:t>Euro-Oppression of Africans: </a:t>
            </a:r>
            <a:r>
              <a:rPr b="1" lang="en" sz="1500" u="sng"/>
              <a:t>Exploitation</a:t>
            </a:r>
            <a:endParaRPr b="1" sz="1500" u="sng"/>
          </a:p>
          <a:p>
            <a:pPr indent="0" lvl="0" marL="0" rtl="0" algn="l">
              <a:spcBef>
                <a:spcPts val="600"/>
              </a:spcBef>
              <a:spcAft>
                <a:spcPts val="0"/>
              </a:spcAft>
              <a:buNone/>
            </a:pPr>
            <a:r>
              <a:rPr lang="en" sz="1500"/>
              <a:t>Euro-Oppression of Jews: </a:t>
            </a:r>
            <a:r>
              <a:rPr b="1" lang="en" sz="1500" u="sng"/>
              <a:t>Scapegoating</a:t>
            </a:r>
            <a:endParaRPr b="1" sz="1500" u="sng"/>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8"/>
          <p:cNvSpPr txBox="1"/>
          <p:nvPr>
            <p:ph idx="4294967295" type="ctrTitle"/>
          </p:nvPr>
        </p:nvSpPr>
        <p:spPr>
          <a:xfrm>
            <a:off x="685800" y="2811715"/>
            <a:ext cx="7772400" cy="7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5500"/>
              <a:t>Christian Hegemony</a:t>
            </a:r>
            <a:endParaRPr b="1" sz="5500"/>
          </a:p>
        </p:txBody>
      </p:sp>
      <p:sp>
        <p:nvSpPr>
          <p:cNvPr id="116" name="Google Shape;116;p18"/>
          <p:cNvSpPr txBox="1"/>
          <p:nvPr>
            <p:ph idx="4294967295" type="subTitle"/>
          </p:nvPr>
        </p:nvSpPr>
        <p:spPr>
          <a:xfrm>
            <a:off x="368025" y="3663300"/>
            <a:ext cx="84468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500"/>
              <a:t>The predominance of Christian values, belief systems, and cultural norms throughout all aspects of society, including the educational, political, social, economic, and legal systems</a:t>
            </a:r>
            <a:endParaRPr sz="1500"/>
          </a:p>
          <a:p>
            <a:pPr indent="0" lvl="0" marL="0" rtl="0" algn="ctr">
              <a:spcBef>
                <a:spcPts val="600"/>
              </a:spcBef>
              <a:spcAft>
                <a:spcPts val="0"/>
              </a:spcAft>
              <a:buNone/>
            </a:pPr>
            <a:r>
              <a:t/>
            </a:r>
            <a:endParaRPr sz="1500"/>
          </a:p>
          <a:p>
            <a:pPr indent="0" lvl="0" marL="0" rtl="0" algn="ctr">
              <a:spcBef>
                <a:spcPts val="600"/>
              </a:spcBef>
              <a:spcAft>
                <a:spcPts val="0"/>
              </a:spcAft>
              <a:buNone/>
            </a:pPr>
            <a:r>
              <a:t/>
            </a:r>
            <a:endParaRPr sz="1500"/>
          </a:p>
        </p:txBody>
      </p:sp>
      <p:grpSp>
        <p:nvGrpSpPr>
          <p:cNvPr id="117" name="Google Shape;117;p18"/>
          <p:cNvGrpSpPr/>
          <p:nvPr/>
        </p:nvGrpSpPr>
        <p:grpSpPr>
          <a:xfrm>
            <a:off x="3384426" y="567049"/>
            <a:ext cx="2222406" cy="2111795"/>
            <a:chOff x="3075562" y="756050"/>
            <a:chExt cx="2931161" cy="2815726"/>
          </a:xfrm>
        </p:grpSpPr>
        <p:sp>
          <p:nvSpPr>
            <p:cNvPr id="118" name="Google Shape;118;p18"/>
            <p:cNvSpPr/>
            <p:nvPr/>
          </p:nvSpPr>
          <p:spPr>
            <a:xfrm>
              <a:off x="3950843" y="1762696"/>
              <a:ext cx="1326900" cy="1326900"/>
            </a:xfrm>
            <a:prstGeom prst="ellipse">
              <a:avLst/>
            </a:prstGeom>
            <a:noFill/>
            <a:ln cap="flat" cmpd="sng" w="9525">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3472643" y="1284496"/>
              <a:ext cx="2283300" cy="2283300"/>
            </a:xfrm>
            <a:prstGeom prst="rect">
              <a:avLst/>
            </a:prstGeom>
            <a:noFill/>
            <a:ln cap="flat" cmpd="sng" w="9525">
              <a:solidFill>
                <a:srgbClr val="FFFFFF"/>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5883273" y="1280600"/>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121" name="Google Shape;121;p18"/>
            <p:cNvSpPr/>
            <p:nvPr/>
          </p:nvSpPr>
          <p:spPr>
            <a:xfrm rot="-5400000">
              <a:off x="4546838" y="-55875"/>
              <a:ext cx="123450" cy="2275725"/>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122" name="Google Shape;122;p18"/>
            <p:cNvSpPr/>
            <p:nvPr/>
          </p:nvSpPr>
          <p:spPr>
            <a:xfrm rot="-5400000">
              <a:off x="3075562" y="756050"/>
              <a:ext cx="1326900" cy="13269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3" name="Google Shape;123;p18"/>
            <p:cNvCxnSpPr/>
            <p:nvPr/>
          </p:nvCxnSpPr>
          <p:spPr>
            <a:xfrm>
              <a:off x="3480293" y="1292146"/>
              <a:ext cx="2268000" cy="2268000"/>
            </a:xfrm>
            <a:prstGeom prst="straightConnector1">
              <a:avLst/>
            </a:prstGeom>
            <a:noFill/>
            <a:ln cap="flat" cmpd="sng" w="9525">
              <a:solidFill>
                <a:srgbClr val="FFFFFF"/>
              </a:solidFill>
              <a:prstDash val="dash"/>
              <a:round/>
              <a:headEnd len="med" w="med" type="none"/>
              <a:tailEnd len="med" w="med" type="none"/>
            </a:ln>
          </p:spPr>
        </p:cxnSp>
        <p:cxnSp>
          <p:nvCxnSpPr>
            <p:cNvPr id="124" name="Google Shape;124;p18"/>
            <p:cNvCxnSpPr>
              <a:endCxn id="118" idx="7"/>
            </p:cNvCxnSpPr>
            <p:nvPr/>
          </p:nvCxnSpPr>
          <p:spPr>
            <a:xfrm flipH="1">
              <a:off x="5083423" y="1280516"/>
              <a:ext cx="676500" cy="676500"/>
            </a:xfrm>
            <a:prstGeom prst="straightConnector1">
              <a:avLst/>
            </a:prstGeom>
            <a:noFill/>
            <a:ln cap="flat" cmpd="sng" w="9525">
              <a:solidFill>
                <a:srgbClr val="FFFFFF"/>
              </a:solidFill>
              <a:prstDash val="dash"/>
              <a:round/>
              <a:headEnd len="med" w="med" type="none"/>
              <a:tailEnd len="med" w="med" type="none"/>
            </a:ln>
          </p:spPr>
        </p:cxnSp>
        <p:cxnSp>
          <p:nvCxnSpPr>
            <p:cNvPr id="125" name="Google Shape;125;p18"/>
            <p:cNvCxnSpPr/>
            <p:nvPr/>
          </p:nvCxnSpPr>
          <p:spPr>
            <a:xfrm>
              <a:off x="3345288" y="1288325"/>
              <a:ext cx="0" cy="2283300"/>
            </a:xfrm>
            <a:prstGeom prst="straightConnector1">
              <a:avLst/>
            </a:prstGeom>
            <a:noFill/>
            <a:ln cap="flat" cmpd="sng" w="9525">
              <a:solidFill>
                <a:srgbClr val="FFFFFF"/>
              </a:solidFill>
              <a:prstDash val="solid"/>
              <a:round/>
              <a:headEnd len="sm" w="sm" type="triangle"/>
              <a:tailEnd len="sm" w="sm" type="triangle"/>
            </a:ln>
          </p:spPr>
        </p:cxnSp>
        <p:cxnSp>
          <p:nvCxnSpPr>
            <p:cNvPr id="126" name="Google Shape;126;p18"/>
            <p:cNvCxnSpPr>
              <a:stCxn id="118" idx="3"/>
            </p:cNvCxnSpPr>
            <p:nvPr/>
          </p:nvCxnSpPr>
          <p:spPr>
            <a:xfrm flipH="1">
              <a:off x="3468663" y="2895276"/>
              <a:ext cx="676500" cy="676500"/>
            </a:xfrm>
            <a:prstGeom prst="straightConnector1">
              <a:avLst/>
            </a:prstGeom>
            <a:noFill/>
            <a:ln cap="flat" cmpd="sng" w="9525">
              <a:solidFill>
                <a:srgbClr val="FFFFFF"/>
              </a:solidFill>
              <a:prstDash val="dash"/>
              <a:round/>
              <a:headEnd len="med" w="med" type="none"/>
              <a:tailEnd len="med" w="med" type="none"/>
            </a:ln>
          </p:spPr>
        </p:cxnSp>
      </p:grpSp>
      <p:sp>
        <p:nvSpPr>
          <p:cNvPr id="127" name="Google Shape;127;p18"/>
          <p:cNvSpPr/>
          <p:nvPr/>
        </p:nvSpPr>
        <p:spPr>
          <a:xfrm>
            <a:off x="4254089" y="1497787"/>
            <a:ext cx="598974" cy="598352"/>
          </a:xfrm>
          <a:custGeom>
            <a:rect b="b" l="l" r="r" t="t"/>
            <a:pathLst>
              <a:path extrusionOk="0" h="17399" w="17228">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txBox="1"/>
          <p:nvPr>
            <p:ph idx="12" type="sldNum"/>
          </p:nvPr>
        </p:nvSpPr>
        <p:spPr>
          <a:xfrm>
            <a:off x="8523157" y="4641567"/>
            <a:ext cx="461100" cy="29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9" name="Google Shape;129;p18"/>
          <p:cNvPicPr preferRelativeResize="0"/>
          <p:nvPr/>
        </p:nvPicPr>
        <p:blipFill>
          <a:blip r:embed="rId3">
            <a:alphaModFix/>
          </a:blip>
          <a:stretch>
            <a:fillRect/>
          </a:stretch>
        </p:blipFill>
        <p:spPr>
          <a:xfrm>
            <a:off x="3446950" y="949775"/>
            <a:ext cx="2296224" cy="1729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9"/>
          <p:cNvSpPr txBox="1"/>
          <p:nvPr>
            <p:ph type="ctrTitle"/>
          </p:nvPr>
        </p:nvSpPr>
        <p:spPr>
          <a:xfrm>
            <a:off x="311700" y="147475"/>
            <a:ext cx="8520600" cy="9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A local example!</a:t>
            </a:r>
            <a:endParaRPr sz="3600"/>
          </a:p>
        </p:txBody>
      </p:sp>
      <p:pic>
        <p:nvPicPr>
          <p:cNvPr id="135" name="Google Shape;135;p19"/>
          <p:cNvPicPr preferRelativeResize="0"/>
          <p:nvPr/>
        </p:nvPicPr>
        <p:blipFill>
          <a:blip r:embed="rId3">
            <a:alphaModFix/>
          </a:blip>
          <a:stretch>
            <a:fillRect/>
          </a:stretch>
        </p:blipFill>
        <p:spPr>
          <a:xfrm>
            <a:off x="4189825" y="1106275"/>
            <a:ext cx="4954166" cy="4037225"/>
          </a:xfrm>
          <a:prstGeom prst="rect">
            <a:avLst/>
          </a:prstGeom>
          <a:noFill/>
          <a:ln>
            <a:noFill/>
          </a:ln>
        </p:spPr>
      </p:pic>
      <p:sp>
        <p:nvSpPr>
          <p:cNvPr id="136" name="Google Shape;136;p19"/>
          <p:cNvSpPr txBox="1"/>
          <p:nvPr/>
        </p:nvSpPr>
        <p:spPr>
          <a:xfrm>
            <a:off x="384975" y="1457525"/>
            <a:ext cx="3518400" cy="300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1"/>
                </a:solidFill>
                <a:latin typeface="Cousine"/>
                <a:ea typeface="Cousine"/>
                <a:cs typeface="Cousine"/>
                <a:sym typeface="Cousine"/>
              </a:rPr>
              <a:t>Intentionality </a:t>
            </a:r>
            <a:r>
              <a:rPr lang="en" sz="2200">
                <a:solidFill>
                  <a:schemeClr val="lt1"/>
                </a:solidFill>
                <a:latin typeface="Cousine"/>
                <a:ea typeface="Cousine"/>
                <a:cs typeface="Cousine"/>
                <a:sym typeface="Cousine"/>
              </a:rPr>
              <a:t>is</a:t>
            </a:r>
            <a:r>
              <a:rPr lang="en" sz="2200">
                <a:solidFill>
                  <a:schemeClr val="lt1"/>
                </a:solidFill>
                <a:latin typeface="Cousine"/>
                <a:ea typeface="Cousine"/>
                <a:cs typeface="Cousine"/>
                <a:sym typeface="Cousine"/>
              </a:rPr>
              <a:t> </a:t>
            </a:r>
            <a:r>
              <a:rPr b="1" i="1" lang="en" sz="2200">
                <a:solidFill>
                  <a:schemeClr val="lt1"/>
                </a:solidFill>
                <a:latin typeface="Cousine"/>
                <a:ea typeface="Cousine"/>
                <a:cs typeface="Cousine"/>
                <a:sym typeface="Cousine"/>
              </a:rPr>
              <a:t>not needed</a:t>
            </a:r>
            <a:r>
              <a:rPr lang="en" sz="2200">
                <a:solidFill>
                  <a:schemeClr val="lt1"/>
                </a:solidFill>
                <a:latin typeface="Cousine"/>
                <a:ea typeface="Cousine"/>
                <a:cs typeface="Cousine"/>
                <a:sym typeface="Cousine"/>
              </a:rPr>
              <a:t> for this to be an example of Christian hegemony!</a:t>
            </a:r>
            <a:endParaRPr sz="2200">
              <a:solidFill>
                <a:schemeClr val="lt1"/>
              </a:solidFill>
              <a:latin typeface="Cousine"/>
              <a:ea typeface="Cousine"/>
              <a:cs typeface="Cousine"/>
              <a:sym typeface="Cousin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0"/>
          <p:cNvSpPr txBox="1"/>
          <p:nvPr>
            <p:ph type="title"/>
          </p:nvPr>
        </p:nvSpPr>
        <p:spPr>
          <a:xfrm>
            <a:off x="404330" y="327157"/>
            <a:ext cx="8229600" cy="41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whiteness? What is nationalism??</a:t>
            </a:r>
            <a:endParaRPr/>
          </a:p>
        </p:txBody>
      </p:sp>
      <p:sp>
        <p:nvSpPr>
          <p:cNvPr id="142" name="Google Shape;142;p20"/>
          <p:cNvSpPr txBox="1"/>
          <p:nvPr>
            <p:ph idx="1" type="body"/>
          </p:nvPr>
        </p:nvSpPr>
        <p:spPr>
          <a:xfrm>
            <a:off x="408075" y="819175"/>
            <a:ext cx="8222100" cy="2710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600"/>
              <a:t>Whiteness-</a:t>
            </a:r>
            <a:r>
              <a:rPr lang="en" sz="1600"/>
              <a:t> a concept that began as a social designation in the colonial Americas, then became enforced by law internationally by Europeans, by the 18th/19th century it became legitimized into the fields of science &amp; biology, as it expanded to include Europeans of more backgrounds it evolved into an artificial cultural identity.</a:t>
            </a:r>
            <a:endParaRPr sz="1600"/>
          </a:p>
          <a:p>
            <a:pPr indent="0" lvl="0" marL="0" rtl="0" algn="l">
              <a:spcBef>
                <a:spcPts val="600"/>
              </a:spcBef>
              <a:spcAft>
                <a:spcPts val="0"/>
              </a:spcAft>
              <a:buNone/>
            </a:pPr>
            <a:r>
              <a:t/>
            </a:r>
            <a:endParaRPr sz="1600"/>
          </a:p>
          <a:p>
            <a:pPr indent="0" lvl="0" marL="0" rtl="0" algn="l">
              <a:spcBef>
                <a:spcPts val="600"/>
              </a:spcBef>
              <a:spcAft>
                <a:spcPts val="0"/>
              </a:spcAft>
              <a:buNone/>
            </a:pPr>
            <a:r>
              <a:rPr b="1" lang="en" sz="1600"/>
              <a:t>Nationalism-</a:t>
            </a:r>
            <a:r>
              <a:rPr lang="en" sz="1600"/>
              <a:t> concept that holds that a nation (i.e. a group of people) can only truly be represented via a formal state (i.e. the government). It further aims to build and maintain a single national identity, based on shared social characteristics of culture, ethnicity, geographic location, language, politics (or the government), religion, traditions and belief in a shared singular history, and to promote national unity.</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Valentine template">
  <a:themeElements>
    <a:clrScheme name="Custom 347">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